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61" r:id="rId4"/>
    <p:sldId id="282" r:id="rId5"/>
    <p:sldId id="262" r:id="rId6"/>
    <p:sldId id="264" r:id="rId7"/>
    <p:sldId id="266" r:id="rId8"/>
    <p:sldId id="283" r:id="rId9"/>
    <p:sldId id="265" r:id="rId10"/>
    <p:sldId id="258" r:id="rId11"/>
    <p:sldId id="267" r:id="rId12"/>
    <p:sldId id="268" r:id="rId13"/>
    <p:sldId id="269" r:id="rId14"/>
    <p:sldId id="270" r:id="rId15"/>
    <p:sldId id="271" r:id="rId16"/>
    <p:sldId id="272" r:id="rId17"/>
    <p:sldId id="273" r:id="rId18"/>
    <p:sldId id="274" r:id="rId19"/>
    <p:sldId id="275" r:id="rId20"/>
    <p:sldId id="276" r:id="rId21"/>
    <p:sldId id="285" r:id="rId22"/>
    <p:sldId id="28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200" y="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575C05B4-E455-4E70-9E9D-602055412149}" type="datetimeFigureOut">
              <a:rPr lang="en-US" smtClean="0"/>
              <a:t>3/30/2016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46DBD24-32C1-404F-961D-C414CC9E36B4}"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5C05B4-E455-4E70-9E9D-602055412149}"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6DBD24-32C1-404F-961D-C414CC9E36B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46DBD24-32C1-404F-961D-C414CC9E36B4}"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75C05B4-E455-4E70-9E9D-602055412149}"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75C05B4-E455-4E70-9E9D-602055412149}" type="datetimeFigureOut">
              <a:rPr lang="en-US" smtClean="0"/>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46DBD24-32C1-404F-961D-C414CC9E36B4}"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575C05B4-E455-4E70-9E9D-602055412149}" type="datetimeFigureOut">
              <a:rPr lang="en-US" smtClean="0"/>
              <a:t>3/30/2016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46DBD24-32C1-404F-961D-C414CC9E36B4}"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575C05B4-E455-4E70-9E9D-602055412149}" type="datetimeFigureOut">
              <a:rPr lang="en-US" smtClean="0"/>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6DBD24-32C1-404F-961D-C414CC9E36B4}"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575C05B4-E455-4E70-9E9D-602055412149}" type="datetimeFigureOut">
              <a:rPr lang="en-US" smtClean="0"/>
              <a:t>3/30/2016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46DBD24-32C1-404F-961D-C414CC9E36B4}"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75C05B4-E455-4E70-9E9D-602055412149}" type="datetimeFigureOut">
              <a:rPr lang="en-US" smtClean="0"/>
              <a:t>3/30/2016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46DBD24-32C1-404F-961D-C414CC9E36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575C05B4-E455-4E70-9E9D-602055412149}" type="datetimeFigureOut">
              <a:rPr lang="en-US" smtClean="0"/>
              <a:t>3/30/2016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46DBD24-32C1-404F-961D-C414CC9E36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46DBD24-32C1-404F-961D-C414CC9E36B4}"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575C05B4-E455-4E70-9E9D-602055412149}" type="datetimeFigureOut">
              <a:rPr lang="en-US" smtClean="0"/>
              <a:t>3/30/2016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46DBD24-32C1-404F-961D-C414CC9E36B4}"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575C05B4-E455-4E70-9E9D-602055412149}" type="datetimeFigureOut">
              <a:rPr lang="en-US" smtClean="0"/>
              <a:t>3/30/2016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28925" y="606355"/>
            <a:ext cx="1427163" cy="10700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04800" y="987425"/>
            <a:ext cx="2457450" cy="526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75C05B4-E455-4E70-9E9D-602055412149}" type="datetimeFigureOut">
              <a:rPr lang="en-US" smtClean="0"/>
              <a:t>3/30/2016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46DBD24-32C1-404F-961D-C414CC9E36B4}"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hyperlink" Target="http://www.cdse.edu/toolkits/insider/awareness.html" TargetMode="External"/><Relationship Id="rId2" Type="http://schemas.openxmlformats.org/officeDocument/2006/relationships/hyperlink" Target="http://www.cdse.edu/certification/sped_what.html" TargetMode="Externa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4600" y="4953000"/>
            <a:ext cx="6400800" cy="1752600"/>
          </a:xfrm>
        </p:spPr>
        <p:txBody>
          <a:bodyPr/>
          <a:lstStyle/>
          <a:p>
            <a:pPr algn="r"/>
            <a:r>
              <a:rPr lang="en-US" dirty="0" smtClean="0"/>
              <a:t>Diane Moulton</a:t>
            </a:r>
          </a:p>
          <a:p>
            <a:pPr algn="r"/>
            <a:r>
              <a:rPr lang="en-US" dirty="0" smtClean="0"/>
              <a:t>EOIR Technologies, Inc.</a:t>
            </a:r>
          </a:p>
          <a:p>
            <a:pPr algn="r"/>
            <a:r>
              <a:rPr lang="en-US" dirty="0" smtClean="0"/>
              <a:t>February 23, 2016</a:t>
            </a:r>
            <a:endParaRPr lang="en-US" dirty="0"/>
          </a:p>
        </p:txBody>
      </p:sp>
      <p:sp>
        <p:nvSpPr>
          <p:cNvPr id="2" name="Title 1"/>
          <p:cNvSpPr>
            <a:spLocks noGrp="1"/>
          </p:cNvSpPr>
          <p:nvPr>
            <p:ph type="ctrTitle"/>
          </p:nvPr>
        </p:nvSpPr>
        <p:spPr>
          <a:xfrm>
            <a:off x="228600" y="1371600"/>
            <a:ext cx="8686800" cy="1470025"/>
          </a:xfrm>
        </p:spPr>
        <p:txBody>
          <a:bodyPr>
            <a:normAutofit fontScale="90000"/>
          </a:bodyPr>
          <a:lstStyle/>
          <a:p>
            <a:r>
              <a:rPr lang="en-US" sz="4000" dirty="0" smtClean="0"/>
              <a:t>Enhancing Your </a:t>
            </a:r>
            <a:r>
              <a:rPr lang="en-US" sz="4000" dirty="0"/>
              <a:t>W</a:t>
            </a:r>
            <a:r>
              <a:rPr lang="en-US" sz="4000" dirty="0" smtClean="0"/>
              <a:t>ay </a:t>
            </a:r>
            <a:r>
              <a:rPr lang="en-US" sz="4000" dirty="0"/>
              <a:t>U</a:t>
            </a:r>
            <a:r>
              <a:rPr lang="en-US" sz="4000" dirty="0" smtClean="0"/>
              <a:t>p the SVA Ladder</a:t>
            </a:r>
            <a:r>
              <a:rPr lang="en-US" sz="4000" dirty="0"/>
              <a:t/>
            </a:r>
            <a:br>
              <a:rPr lang="en-US" sz="4000" dirty="0"/>
            </a:br>
            <a:endParaRPr lang="en-US" sz="4000" dirty="0"/>
          </a:p>
        </p:txBody>
      </p:sp>
      <p:pic>
        <p:nvPicPr>
          <p:cNvPr id="1026" name="Picture 2" descr="http://hecticparents.files.wordpress.com/2013/08/success-ladd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30600" y="304800"/>
            <a:ext cx="17272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44159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50000"/>
              </a:schemeClr>
            </a:solidFill>
          </a:ln>
        </p:spPr>
        <p:txBody>
          <a:bodyPr/>
          <a:lstStyle/>
          <a:p>
            <a:r>
              <a:rPr lang="en-US" sz="1400" dirty="0" smtClean="0"/>
              <a:t>Enhancement defined:</a:t>
            </a:r>
            <a:r>
              <a:rPr lang="en-US" sz="900" dirty="0" smtClean="0"/>
              <a:t/>
            </a:r>
            <a:br>
              <a:rPr lang="en-US" sz="900" dirty="0" smtClean="0"/>
            </a:br>
            <a:r>
              <a:rPr lang="en-US" sz="900" dirty="0">
                <a:solidFill>
                  <a:schemeClr val="tx1"/>
                </a:solidFill>
              </a:rPr>
              <a:t>In addition to the annual required security refresher briefings, the cleared contractor holds company sponsored events </a:t>
            </a:r>
            <a:r>
              <a:rPr lang="en-US" sz="900" dirty="0" smtClean="0">
                <a:solidFill>
                  <a:schemeClr val="tx1"/>
                </a:solidFill>
              </a:rPr>
              <a:t> to promote security awareness among the employees or the community.  Intent </a:t>
            </a:r>
            <a:r>
              <a:rPr lang="en-US" sz="900" dirty="0">
                <a:solidFill>
                  <a:schemeClr val="tx1"/>
                </a:solidFill>
              </a:rPr>
              <a:t>of this category is to encourage cleared contractors to actively set time aside highlighting security awareness and education. This should not be a distribution of a paper or email briefing, but rather some type of </a:t>
            </a:r>
            <a:r>
              <a:rPr lang="en-US" sz="900" dirty="0" smtClean="0">
                <a:solidFill>
                  <a:schemeClr val="tx1"/>
                </a:solidFill>
              </a:rPr>
              <a:t>interactive, in-person </a:t>
            </a:r>
            <a:r>
              <a:rPr lang="en-US" sz="900" dirty="0">
                <a:solidFill>
                  <a:schemeClr val="tx1"/>
                </a:solidFill>
              </a:rPr>
              <a:t>activity. </a:t>
            </a:r>
            <a:r>
              <a:rPr lang="en-US" sz="900" dirty="0"/>
              <a:t/>
            </a:r>
            <a:br>
              <a:rPr lang="en-US" sz="900" dirty="0"/>
            </a:br>
            <a:endParaRPr lang="en-US" sz="900" dirty="0"/>
          </a:p>
        </p:txBody>
      </p:sp>
      <p:sp>
        <p:nvSpPr>
          <p:cNvPr id="6" name="Oval 5"/>
          <p:cNvSpPr/>
          <p:nvPr/>
        </p:nvSpPr>
        <p:spPr>
          <a:xfrm>
            <a:off x="200025" y="942975"/>
            <a:ext cx="2667000" cy="381000"/>
          </a:xfrm>
          <a:prstGeom prst="ellipse">
            <a:avLst/>
          </a:prstGeom>
          <a:no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0" y="1158657"/>
            <a:ext cx="5162550" cy="3754874"/>
          </a:xfrm>
          <a:prstGeom prst="rect">
            <a:avLst/>
          </a:prstGeom>
        </p:spPr>
        <p:txBody>
          <a:bodyPr wrap="square">
            <a:spAutoFit/>
          </a:bodyPr>
          <a:lstStyle/>
          <a:p>
            <a:pPr marL="285750" lvl="0" indent="-285750">
              <a:buFont typeface="Wingdings" panose="05000000000000000000" pitchFamily="2" charset="2"/>
              <a:buChar char="v"/>
            </a:pPr>
            <a:r>
              <a:rPr lang="en-US" sz="1400" dirty="0" smtClean="0"/>
              <a:t>Hold company </a:t>
            </a:r>
            <a:r>
              <a:rPr lang="en-US" sz="1400" dirty="0"/>
              <a:t>sponsored events such as security fairs, interactive designated security focused weeks, security lunch </a:t>
            </a:r>
            <a:r>
              <a:rPr lang="en-US" sz="1400" dirty="0" smtClean="0"/>
              <a:t>events; </a:t>
            </a:r>
          </a:p>
          <a:p>
            <a:pPr marL="285750" lvl="0" indent="-285750">
              <a:buFont typeface="Wingdings" panose="05000000000000000000" pitchFamily="2" charset="2"/>
              <a:buChar char="v"/>
            </a:pPr>
            <a:r>
              <a:rPr lang="en-US" sz="1400" dirty="0" smtClean="0"/>
              <a:t>Bring in </a:t>
            </a:r>
            <a:r>
              <a:rPr lang="en-US" sz="1400" dirty="0"/>
              <a:t>guest speakers </a:t>
            </a:r>
            <a:r>
              <a:rPr lang="en-US" sz="1400" dirty="0" smtClean="0"/>
              <a:t>(DSS, FBI, etc.) to your company on </a:t>
            </a:r>
            <a:r>
              <a:rPr lang="en-US" sz="1400" dirty="0"/>
              <a:t>security related </a:t>
            </a:r>
            <a:r>
              <a:rPr lang="en-US" sz="1400" dirty="0" smtClean="0"/>
              <a:t>topics;</a:t>
            </a:r>
          </a:p>
          <a:p>
            <a:pPr marL="285750" lvl="0" indent="-285750">
              <a:buFont typeface="Wingdings" panose="05000000000000000000" pitchFamily="2" charset="2"/>
              <a:buChar char="v"/>
            </a:pPr>
            <a:r>
              <a:rPr lang="en-US" sz="1400" dirty="0" smtClean="0"/>
              <a:t> Hold security </a:t>
            </a:r>
            <a:r>
              <a:rPr lang="en-US" sz="1400" dirty="0"/>
              <a:t>webinar with company </a:t>
            </a:r>
            <a:r>
              <a:rPr lang="en-US" sz="1400" dirty="0" smtClean="0"/>
              <a:t>employees</a:t>
            </a:r>
            <a:r>
              <a:rPr lang="en-US" sz="1400" dirty="0"/>
              <a:t>;</a:t>
            </a:r>
          </a:p>
          <a:p>
            <a:pPr marL="285750" lvl="0" indent="-285750">
              <a:buFont typeface="Wingdings" panose="05000000000000000000" pitchFamily="2" charset="2"/>
              <a:buChar char="v"/>
            </a:pPr>
            <a:r>
              <a:rPr lang="en-US" sz="1400" dirty="0" smtClean="0"/>
              <a:t>Conduct training </a:t>
            </a:r>
            <a:r>
              <a:rPr lang="en-US" sz="1400" dirty="0"/>
              <a:t>events </a:t>
            </a:r>
            <a:r>
              <a:rPr lang="en-US" sz="1400" dirty="0" smtClean="0"/>
              <a:t>at customer locations.</a:t>
            </a:r>
          </a:p>
          <a:p>
            <a:pPr marL="285750" lvl="0" indent="-285750">
              <a:buFont typeface="Wingdings" panose="05000000000000000000" pitchFamily="2" charset="2"/>
              <a:buChar char="v"/>
            </a:pPr>
            <a:r>
              <a:rPr lang="en-US" sz="1400" dirty="0" smtClean="0"/>
              <a:t>Bring in Government presentations pertaining </a:t>
            </a:r>
            <a:r>
              <a:rPr lang="en-US" sz="1400" dirty="0"/>
              <a:t>to its NISP </a:t>
            </a:r>
            <a:r>
              <a:rPr lang="en-US" sz="1400" dirty="0" smtClean="0"/>
              <a:t>involvement (DSS, NCIS, ISOO, etc.); </a:t>
            </a:r>
            <a:endParaRPr lang="en-US" sz="1400" dirty="0"/>
          </a:p>
          <a:p>
            <a:pPr marL="285750" lvl="0" indent="-285750">
              <a:buFont typeface="Wingdings" panose="05000000000000000000" pitchFamily="2" charset="2"/>
              <a:buChar char="v"/>
            </a:pPr>
            <a:r>
              <a:rPr lang="en-US" sz="1400" dirty="0" smtClean="0"/>
              <a:t>Arrange for your cleared employees to </a:t>
            </a:r>
            <a:r>
              <a:rPr lang="en-US" sz="1400" dirty="0"/>
              <a:t>attend additional security training events at customer or other contractor </a:t>
            </a:r>
            <a:r>
              <a:rPr lang="en-US" sz="1400" dirty="0" smtClean="0"/>
              <a:t>locations</a:t>
            </a:r>
            <a:r>
              <a:rPr lang="en-US" sz="1400" dirty="0"/>
              <a:t>;</a:t>
            </a:r>
            <a:endParaRPr lang="en-US" sz="1400" dirty="0" smtClean="0"/>
          </a:p>
          <a:p>
            <a:pPr marL="285750" lvl="0" indent="-285750">
              <a:buFont typeface="Wingdings" panose="05000000000000000000" pitchFamily="2" charset="2"/>
              <a:buChar char="v"/>
            </a:pPr>
            <a:r>
              <a:rPr lang="en-US" sz="1400" dirty="0" smtClean="0"/>
              <a:t>Conduct training company-wide on topics like ITAR, PII, Cyber Security, Active Shooter training, etc.;</a:t>
            </a:r>
          </a:p>
          <a:p>
            <a:pPr marL="285750" lvl="0" indent="-285750">
              <a:buFont typeface="Wingdings" panose="05000000000000000000" pitchFamily="2" charset="2"/>
              <a:buChar char="v"/>
            </a:pPr>
            <a:r>
              <a:rPr lang="en-US" sz="1400" dirty="0" smtClean="0"/>
              <a:t>Host an IAC meeting or provide sponsorship for an IAC event.</a:t>
            </a:r>
          </a:p>
          <a:p>
            <a:pPr lvl="0"/>
            <a:endParaRPr lang="en-US" sz="1400" dirty="0"/>
          </a:p>
        </p:txBody>
      </p:sp>
      <p:sp>
        <p:nvSpPr>
          <p:cNvPr id="8" name="TextBox 7"/>
          <p:cNvSpPr txBox="1"/>
          <p:nvPr/>
        </p:nvSpPr>
        <p:spPr>
          <a:xfrm>
            <a:off x="3048000" y="609600"/>
            <a:ext cx="3918060" cy="584775"/>
          </a:xfrm>
          <a:prstGeom prst="rect">
            <a:avLst/>
          </a:prstGeom>
          <a:noFill/>
        </p:spPr>
        <p:txBody>
          <a:bodyPr wrap="none" rtlCol="0">
            <a:spAutoFit/>
          </a:bodyPr>
          <a:lstStyle/>
          <a:p>
            <a:r>
              <a:rPr lang="en-US" sz="3200" dirty="0" smtClean="0">
                <a:solidFill>
                  <a:schemeClr val="tx2">
                    <a:lumMod val="75000"/>
                  </a:schemeClr>
                </a:solidFill>
              </a:rPr>
              <a:t>Enhancement Ideas:</a:t>
            </a:r>
            <a:endParaRPr lang="en-US" sz="3200" dirty="0">
              <a:solidFill>
                <a:schemeClr val="tx2">
                  <a:lumMod val="75000"/>
                </a:schemeClr>
              </a:solidFill>
            </a:endParaRPr>
          </a:p>
        </p:txBody>
      </p:sp>
      <p:sp>
        <p:nvSpPr>
          <p:cNvPr id="9" name="5-Point Star 8"/>
          <p:cNvSpPr/>
          <p:nvPr/>
        </p:nvSpPr>
        <p:spPr>
          <a:xfrm>
            <a:off x="5105400" y="6400800"/>
            <a:ext cx="2667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5187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50000"/>
              </a:schemeClr>
            </a:solidFill>
          </a:ln>
        </p:spPr>
        <p:txBody>
          <a:bodyPr/>
          <a:lstStyle/>
          <a:p>
            <a:r>
              <a:rPr lang="en-US" sz="1400" dirty="0" smtClean="0"/>
              <a:t>Enhancement defined:</a:t>
            </a:r>
            <a:r>
              <a:rPr lang="en-US" sz="900" dirty="0" smtClean="0"/>
              <a:t/>
            </a:r>
            <a:br>
              <a:rPr lang="en-US" sz="900" dirty="0" smtClean="0"/>
            </a:br>
            <a:r>
              <a:rPr lang="en-US" sz="900" dirty="0" smtClean="0">
                <a:solidFill>
                  <a:schemeClr val="tx1"/>
                </a:solidFill>
              </a:rPr>
              <a:t>A security </a:t>
            </a:r>
            <a:r>
              <a:rPr lang="en-US" sz="900" dirty="0">
                <a:solidFill>
                  <a:schemeClr val="tx1"/>
                </a:solidFill>
              </a:rPr>
              <a:t>education and awareness program that provides enhanced security education courses or products to employees beyond initial and annual refresher training requirements; i.e., CD/DVD, web based interactive tools, newsletters, security games/contests, international security alert system, etc. Intent of this category is to encourage cleared contractors to generate and distribute relevant security materials to employees who then incorporate the content into their activities</a:t>
            </a:r>
            <a:r>
              <a:rPr lang="en-US" sz="900" dirty="0"/>
              <a:t/>
            </a:r>
            <a:br>
              <a:rPr lang="en-US" sz="900" dirty="0"/>
            </a:br>
            <a:endParaRPr lang="en-US" sz="900" dirty="0"/>
          </a:p>
        </p:txBody>
      </p:sp>
      <p:sp>
        <p:nvSpPr>
          <p:cNvPr id="6" name="Oval 5"/>
          <p:cNvSpPr/>
          <p:nvPr/>
        </p:nvSpPr>
        <p:spPr>
          <a:xfrm>
            <a:off x="133350" y="1276350"/>
            <a:ext cx="2667000" cy="609600"/>
          </a:xfrm>
          <a:prstGeom prst="ellipse">
            <a:avLst/>
          </a:prstGeom>
          <a:no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895600" y="1158657"/>
            <a:ext cx="5334000" cy="3970318"/>
          </a:xfrm>
          <a:prstGeom prst="rect">
            <a:avLst/>
          </a:prstGeom>
        </p:spPr>
        <p:txBody>
          <a:bodyPr wrap="square">
            <a:spAutoFit/>
          </a:bodyPr>
          <a:lstStyle/>
          <a:p>
            <a:pPr marL="285750" lvl="0" indent="-285750">
              <a:buFont typeface="Wingdings" panose="05000000000000000000" pitchFamily="2" charset="2"/>
              <a:buChar char="v"/>
            </a:pPr>
            <a:r>
              <a:rPr lang="en-US" sz="1200" dirty="0" smtClean="0"/>
              <a:t>Provide your cleared personnel with security-related products such as webinars, newsletters, security games/contests, etc. (Home office can flow down security-related products to Branch offices and the Branch office can receive Enhancement points as long as the cleared employees of that Branch incorporate the information into their security awareness.</a:t>
            </a:r>
          </a:p>
          <a:p>
            <a:pPr marL="285750" lvl="0" indent="-285750">
              <a:buFont typeface="Wingdings" panose="05000000000000000000" pitchFamily="2" charset="2"/>
              <a:buChar char="v"/>
            </a:pPr>
            <a:r>
              <a:rPr lang="en-US" sz="1200" dirty="0" smtClean="0"/>
              <a:t>Distribute relevant security education information provided by Government activities (DSS, FBI, etc.) to incorporate into your security program. Key is to “incorporate” and not simply email out briefings passed on to your facility.</a:t>
            </a:r>
          </a:p>
          <a:p>
            <a:pPr marL="285750" lvl="0" indent="-285750">
              <a:buFont typeface="Wingdings" panose="05000000000000000000" pitchFamily="2" charset="2"/>
              <a:buChar char="v"/>
            </a:pPr>
            <a:r>
              <a:rPr lang="en-US" sz="1200" dirty="0" smtClean="0"/>
              <a:t>Provide security education to </a:t>
            </a:r>
            <a:r>
              <a:rPr lang="en-US" sz="1200" u="sng" dirty="0" err="1" smtClean="0"/>
              <a:t>uncleared</a:t>
            </a:r>
            <a:r>
              <a:rPr lang="en-US" sz="1200" dirty="0" smtClean="0"/>
              <a:t> employees that addresses the company’s facility clearance level and its effect on all employees of the company;</a:t>
            </a:r>
          </a:p>
          <a:p>
            <a:pPr marL="742950" lvl="1" indent="-285750">
              <a:buFont typeface="Wingdings" panose="05000000000000000000" pitchFamily="2" charset="2"/>
              <a:buChar char="v"/>
            </a:pPr>
            <a:r>
              <a:rPr lang="en-US" sz="1200" dirty="0" smtClean="0"/>
              <a:t>Suspicious contact reports, adverse information reports, how to recognize classified material that is unprotected and how to report these findings, etc.;</a:t>
            </a:r>
          </a:p>
          <a:p>
            <a:pPr marL="285750" lvl="0" indent="-285750">
              <a:buFont typeface="Wingdings" panose="05000000000000000000" pitchFamily="2" charset="2"/>
              <a:buChar char="v"/>
            </a:pPr>
            <a:r>
              <a:rPr lang="en-US" sz="1200" dirty="0" smtClean="0"/>
              <a:t>Develop an ongoing CI and/or cybersecurity awareness program for all employees (cleared &amp; </a:t>
            </a:r>
            <a:r>
              <a:rPr lang="en-US" sz="1200" dirty="0" err="1" smtClean="0"/>
              <a:t>uncleared</a:t>
            </a:r>
            <a:r>
              <a:rPr lang="en-US" sz="1200" dirty="0" smtClean="0"/>
              <a:t>) focused on specific threats to contractor facility’s classified programs. Validate thru training material and employee interviews.</a:t>
            </a:r>
          </a:p>
          <a:p>
            <a:pPr lvl="1"/>
            <a:endParaRPr lang="en-US" sz="1200" dirty="0" smtClean="0"/>
          </a:p>
        </p:txBody>
      </p:sp>
      <p:sp>
        <p:nvSpPr>
          <p:cNvPr id="8" name="TextBox 7"/>
          <p:cNvSpPr txBox="1"/>
          <p:nvPr/>
        </p:nvSpPr>
        <p:spPr>
          <a:xfrm>
            <a:off x="3048000" y="609600"/>
            <a:ext cx="3918060" cy="584775"/>
          </a:xfrm>
          <a:prstGeom prst="rect">
            <a:avLst/>
          </a:prstGeom>
          <a:noFill/>
        </p:spPr>
        <p:txBody>
          <a:bodyPr wrap="none" rtlCol="0">
            <a:spAutoFit/>
          </a:bodyPr>
          <a:lstStyle/>
          <a:p>
            <a:r>
              <a:rPr lang="en-US" sz="3200" dirty="0" smtClean="0">
                <a:solidFill>
                  <a:schemeClr val="tx2">
                    <a:lumMod val="75000"/>
                  </a:schemeClr>
                </a:solidFill>
              </a:rPr>
              <a:t>Enhancement Ideas:</a:t>
            </a:r>
            <a:endParaRPr lang="en-US" sz="3200" dirty="0">
              <a:solidFill>
                <a:schemeClr val="tx2">
                  <a:lumMod val="75000"/>
                </a:schemeClr>
              </a:solidFill>
            </a:endParaRPr>
          </a:p>
        </p:txBody>
      </p:sp>
      <p:sp>
        <p:nvSpPr>
          <p:cNvPr id="9" name="5-Point Star 8"/>
          <p:cNvSpPr/>
          <p:nvPr/>
        </p:nvSpPr>
        <p:spPr>
          <a:xfrm>
            <a:off x="5295900" y="6400800"/>
            <a:ext cx="2667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62882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75" y="5181600"/>
            <a:ext cx="5867400" cy="1219200"/>
          </a:xfrm>
          <a:ln>
            <a:solidFill>
              <a:schemeClr val="tx2">
                <a:lumMod val="50000"/>
              </a:schemeClr>
            </a:solidFill>
          </a:ln>
        </p:spPr>
        <p:txBody>
          <a:bodyPr/>
          <a:lstStyle/>
          <a:p>
            <a:r>
              <a:rPr lang="en-US" sz="1400" dirty="0" smtClean="0"/>
              <a:t>Enhancement defined:</a:t>
            </a:r>
            <a:r>
              <a:rPr lang="en-US" sz="900" dirty="0" smtClean="0"/>
              <a:t/>
            </a:r>
            <a:br>
              <a:rPr lang="en-US" sz="900" dirty="0" smtClean="0"/>
            </a:br>
            <a:r>
              <a:rPr lang="en-US" sz="900" dirty="0" smtClean="0">
                <a:solidFill>
                  <a:schemeClr val="tx1"/>
                </a:solidFill>
              </a:rPr>
              <a:t>Security </a:t>
            </a:r>
            <a:r>
              <a:rPr lang="en-US" sz="900" dirty="0">
                <a:solidFill>
                  <a:schemeClr val="tx1"/>
                </a:solidFill>
              </a:rPr>
              <a:t>staff training exceeds NISPOM and DSS requirements and incorporates that knowledge into NISP administration. Intent of this category is to encourage security program’s key personnel to actively strive to learn more and further their professional security expertise beyond mandatory requirements. </a:t>
            </a:r>
            <a:r>
              <a:rPr lang="en-US" sz="900" dirty="0"/>
              <a:t/>
            </a:r>
            <a:br>
              <a:rPr lang="en-US" sz="900" dirty="0"/>
            </a:br>
            <a:endParaRPr lang="en-US" sz="900" dirty="0"/>
          </a:p>
        </p:txBody>
      </p:sp>
      <p:sp>
        <p:nvSpPr>
          <p:cNvPr id="6" name="Oval 5"/>
          <p:cNvSpPr/>
          <p:nvPr/>
        </p:nvSpPr>
        <p:spPr>
          <a:xfrm>
            <a:off x="133350" y="1790700"/>
            <a:ext cx="2667000" cy="609600"/>
          </a:xfrm>
          <a:prstGeom prst="ellipse">
            <a:avLst/>
          </a:prstGeom>
          <a:no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0" y="990600"/>
            <a:ext cx="5162550" cy="4185761"/>
          </a:xfrm>
          <a:prstGeom prst="rect">
            <a:avLst/>
          </a:prstGeom>
        </p:spPr>
        <p:txBody>
          <a:bodyPr wrap="square">
            <a:spAutoFit/>
          </a:bodyPr>
          <a:lstStyle/>
          <a:p>
            <a:pPr marL="285750" lvl="0" indent="-285750">
              <a:buFont typeface="Wingdings" panose="05000000000000000000" pitchFamily="2" charset="2"/>
              <a:buChar char="v"/>
            </a:pPr>
            <a:r>
              <a:rPr lang="en-US" sz="1400" dirty="0" smtClean="0"/>
              <a:t>Obtaining and maintaining professional certifications such as Certified Protection Professional (CPP), </a:t>
            </a:r>
            <a:r>
              <a:rPr lang="en-US" sz="1400" dirty="0" err="1" smtClean="0"/>
              <a:t>SPeD</a:t>
            </a:r>
            <a:r>
              <a:rPr lang="en-US" sz="1400" dirty="0" smtClean="0"/>
              <a:t> Certification, Computer Information Systems Security Professional (CISSP), Security Plus, etc. </a:t>
            </a:r>
          </a:p>
          <a:p>
            <a:pPr marL="285750" lvl="0" indent="-285750">
              <a:buFont typeface="Wingdings" panose="05000000000000000000" pitchFamily="2" charset="2"/>
              <a:buChar char="v"/>
            </a:pPr>
            <a:r>
              <a:rPr lang="en-US" sz="1400" dirty="0">
                <a:hlinkClick r:id="rId2"/>
              </a:rPr>
              <a:t>http://www.cdse.edu/certification/sped_what.html</a:t>
            </a:r>
            <a:r>
              <a:rPr lang="en-US" sz="1400" dirty="0" smtClean="0">
                <a:hlinkClick r:id="rId2"/>
              </a:rPr>
              <a:t>#</a:t>
            </a:r>
            <a:endParaRPr lang="en-US" sz="1400" dirty="0" smtClean="0"/>
          </a:p>
          <a:p>
            <a:pPr marL="285750" lvl="0" indent="-285750">
              <a:buFont typeface="Wingdings" panose="05000000000000000000" pitchFamily="2" charset="2"/>
              <a:buChar char="v"/>
            </a:pPr>
            <a:r>
              <a:rPr lang="en-US" sz="1400" dirty="0">
                <a:hlinkClick r:id="rId3"/>
              </a:rPr>
              <a:t>http://</a:t>
            </a:r>
            <a:r>
              <a:rPr lang="en-US" sz="1400" dirty="0" smtClean="0">
                <a:hlinkClick r:id="rId3"/>
              </a:rPr>
              <a:t>www.cdse.edu/toolkits/insider/awareness.html</a:t>
            </a:r>
            <a:endParaRPr lang="en-US" sz="1400" dirty="0" smtClean="0"/>
          </a:p>
          <a:p>
            <a:pPr lvl="0"/>
            <a:endParaRPr lang="en-US" sz="1400" dirty="0" smtClean="0"/>
          </a:p>
          <a:p>
            <a:pPr marL="285750" lvl="0" indent="-285750">
              <a:buFont typeface="Wingdings" panose="05000000000000000000" pitchFamily="2" charset="2"/>
              <a:buChar char="v"/>
            </a:pPr>
            <a:r>
              <a:rPr lang="en-US" sz="1400" dirty="0" smtClean="0"/>
              <a:t>Partial completion of a training program (beyond base training requirements per NISPOM 3-102 and 8-101b) if accomplished security relevant courses applicable to one’s duties. (i.e., final training certificate is not a requirement to receive credit). </a:t>
            </a:r>
          </a:p>
          <a:p>
            <a:pPr marL="285750" lvl="0" indent="-285750">
              <a:buFont typeface="Wingdings" panose="05000000000000000000" pitchFamily="2" charset="2"/>
              <a:buChar char="v"/>
            </a:pPr>
            <a:endParaRPr lang="en-US" sz="1400" dirty="0" smtClean="0"/>
          </a:p>
          <a:p>
            <a:pPr marL="285750" lvl="0" indent="-285750">
              <a:buFont typeface="Wingdings" panose="05000000000000000000" pitchFamily="2" charset="2"/>
              <a:buChar char="v"/>
            </a:pPr>
            <a:r>
              <a:rPr lang="en-US" sz="1400" dirty="0" smtClean="0"/>
              <a:t>Additional CDSE courses, STEPP courses, NCMS “brown bag” training sessions; other training offered by IACs or other security organizations</a:t>
            </a:r>
          </a:p>
          <a:p>
            <a:pPr marL="285750" lvl="0" indent="-285750">
              <a:buFont typeface="Wingdings" panose="05000000000000000000" pitchFamily="2" charset="2"/>
              <a:buChar char="v"/>
            </a:pPr>
            <a:endParaRPr lang="en-US" sz="1400" dirty="0" smtClean="0"/>
          </a:p>
          <a:p>
            <a:pPr marL="285750" lvl="0" indent="-285750">
              <a:buFont typeface="Wingdings" panose="05000000000000000000" pitchFamily="2" charset="2"/>
              <a:buChar char="v"/>
            </a:pPr>
            <a:r>
              <a:rPr lang="en-US" sz="1400" dirty="0" smtClean="0"/>
              <a:t>AFSOs and other security assistants complete the FSO coursework</a:t>
            </a:r>
            <a:endParaRPr lang="en-US" sz="1400" dirty="0"/>
          </a:p>
        </p:txBody>
      </p:sp>
      <p:sp>
        <p:nvSpPr>
          <p:cNvPr id="8" name="TextBox 7"/>
          <p:cNvSpPr txBox="1"/>
          <p:nvPr/>
        </p:nvSpPr>
        <p:spPr>
          <a:xfrm>
            <a:off x="3048000" y="609600"/>
            <a:ext cx="3918060" cy="584775"/>
          </a:xfrm>
          <a:prstGeom prst="rect">
            <a:avLst/>
          </a:prstGeom>
          <a:noFill/>
        </p:spPr>
        <p:txBody>
          <a:bodyPr wrap="none" rtlCol="0">
            <a:spAutoFit/>
          </a:bodyPr>
          <a:lstStyle/>
          <a:p>
            <a:r>
              <a:rPr lang="en-US" sz="3200" dirty="0" smtClean="0">
                <a:solidFill>
                  <a:schemeClr val="tx2">
                    <a:lumMod val="75000"/>
                  </a:schemeClr>
                </a:solidFill>
              </a:rPr>
              <a:t>Enhancement Ideas:</a:t>
            </a:r>
            <a:endParaRPr lang="en-US" sz="3200" dirty="0">
              <a:solidFill>
                <a:schemeClr val="tx2">
                  <a:lumMod val="75000"/>
                </a:schemeClr>
              </a:solidFill>
            </a:endParaRPr>
          </a:p>
        </p:txBody>
      </p:sp>
      <p:sp>
        <p:nvSpPr>
          <p:cNvPr id="9" name="5-Point Star 8"/>
          <p:cNvSpPr/>
          <p:nvPr/>
        </p:nvSpPr>
        <p:spPr>
          <a:xfrm>
            <a:off x="5372100" y="6400800"/>
            <a:ext cx="2667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52523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50000"/>
              </a:schemeClr>
            </a:solidFill>
          </a:ln>
        </p:spPr>
        <p:txBody>
          <a:bodyPr/>
          <a:lstStyle/>
          <a:p>
            <a:r>
              <a:rPr lang="en-US" sz="1400" dirty="0" smtClean="0"/>
              <a:t>Enhancement defined:</a:t>
            </a:r>
            <a:r>
              <a:rPr lang="en-US" sz="900" dirty="0" smtClean="0"/>
              <a:t/>
            </a:r>
            <a:br>
              <a:rPr lang="en-US" sz="900" dirty="0" smtClean="0"/>
            </a:br>
            <a:r>
              <a:rPr lang="en-US" sz="900" dirty="0" smtClean="0">
                <a:solidFill>
                  <a:schemeClr val="tx1"/>
                </a:solidFill>
              </a:rPr>
              <a:t>Facility </a:t>
            </a:r>
            <a:r>
              <a:rPr lang="en-US" sz="900" dirty="0">
                <a:solidFill>
                  <a:schemeClr val="tx1"/>
                </a:solidFill>
              </a:rPr>
              <a:t>Security Officer (FSO) provides peer training support within the security community and/or shares security products/services with other cleared contractors outside their corporate family. Intent of this category is to encourage cleared contractors to actively reach out to other cleared contractors to assist those who may not have the expertise or budget and provide them with security products, services, etc. </a:t>
            </a:r>
            <a:r>
              <a:rPr lang="en-US" sz="900" dirty="0"/>
              <a:t/>
            </a:r>
            <a:br>
              <a:rPr lang="en-US" sz="900" dirty="0"/>
            </a:br>
            <a:endParaRPr lang="en-US" sz="900" dirty="0"/>
          </a:p>
        </p:txBody>
      </p:sp>
      <p:sp>
        <p:nvSpPr>
          <p:cNvPr id="6" name="Oval 5"/>
          <p:cNvSpPr/>
          <p:nvPr/>
        </p:nvSpPr>
        <p:spPr>
          <a:xfrm>
            <a:off x="133350" y="2324100"/>
            <a:ext cx="2667000" cy="609600"/>
          </a:xfrm>
          <a:prstGeom prst="ellipse">
            <a:avLst/>
          </a:prstGeom>
          <a:no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0" y="1158657"/>
            <a:ext cx="5162550" cy="4185761"/>
          </a:xfrm>
          <a:prstGeom prst="rect">
            <a:avLst/>
          </a:prstGeom>
        </p:spPr>
        <p:txBody>
          <a:bodyPr wrap="square">
            <a:spAutoFit/>
          </a:bodyPr>
          <a:lstStyle/>
          <a:p>
            <a:pPr marL="285750" lvl="0" indent="-285750">
              <a:buFont typeface="Wingdings" panose="05000000000000000000" pitchFamily="2" charset="2"/>
              <a:buChar char="v"/>
            </a:pPr>
            <a:r>
              <a:rPr lang="en-US" sz="1400" dirty="0" smtClean="0"/>
              <a:t>Sharing classified destruction equipment to the local security community. Classified should be properly handled, i.e. per NISPOM requirements. </a:t>
            </a:r>
          </a:p>
          <a:p>
            <a:pPr marL="285750" lvl="0" indent="-285750">
              <a:buFont typeface="Wingdings" panose="05000000000000000000" pitchFamily="2" charset="2"/>
              <a:buChar char="v"/>
            </a:pPr>
            <a:r>
              <a:rPr lang="en-US" sz="1400" dirty="0" smtClean="0"/>
              <a:t>Cleared contractor actively participates in DSS pilot programs and other services and products. </a:t>
            </a:r>
          </a:p>
          <a:p>
            <a:pPr marL="285750" lvl="0" indent="-285750">
              <a:buFont typeface="Wingdings" panose="05000000000000000000" pitchFamily="2" charset="2"/>
              <a:buChar char="v"/>
            </a:pPr>
            <a:r>
              <a:rPr lang="en-US" sz="1400" dirty="0" smtClean="0"/>
              <a:t>Cleared contractor shares examples of effective self-review methods. (Multiple Self Reviews = Enhancements!)</a:t>
            </a:r>
          </a:p>
          <a:p>
            <a:pPr marL="285750" lvl="0" indent="-285750">
              <a:buFont typeface="Wingdings" panose="05000000000000000000" pitchFamily="2" charset="2"/>
              <a:buChar char="v"/>
            </a:pPr>
            <a:r>
              <a:rPr lang="en-US" sz="1400" dirty="0" smtClean="0"/>
              <a:t>Cleared contractor provides training and support for new facilities. For example: Electronic Facility Clearance (</a:t>
            </a:r>
            <a:r>
              <a:rPr lang="en-US" sz="1400" dirty="0" err="1" smtClean="0"/>
              <a:t>eFCL</a:t>
            </a:r>
            <a:r>
              <a:rPr lang="en-US" sz="1400" dirty="0" smtClean="0"/>
              <a:t>), JPAS, Electronic Questionnaire for Investigations Processing (</a:t>
            </a:r>
            <a:r>
              <a:rPr lang="en-US" sz="1400" dirty="0" err="1" smtClean="0"/>
              <a:t>eQIP</a:t>
            </a:r>
            <a:r>
              <a:rPr lang="en-US" sz="1400" dirty="0" smtClean="0"/>
              <a:t>), etc. </a:t>
            </a:r>
          </a:p>
          <a:p>
            <a:pPr marL="285750" lvl="0" indent="-285750">
              <a:buFont typeface="Wingdings" panose="05000000000000000000" pitchFamily="2" charset="2"/>
              <a:buChar char="v"/>
            </a:pPr>
            <a:r>
              <a:rPr lang="en-US" sz="1400" dirty="0" smtClean="0"/>
              <a:t>Cleared contractor assists other cleared contractors with international activities such as writing of Technology Control Plans (TCP), Transportation Plans (TP), etc. </a:t>
            </a:r>
          </a:p>
          <a:p>
            <a:pPr marL="285750" lvl="0" indent="-285750">
              <a:buFont typeface="Wingdings" panose="05000000000000000000" pitchFamily="2" charset="2"/>
              <a:buChar char="v"/>
            </a:pPr>
            <a:r>
              <a:rPr lang="en-US" sz="1400" dirty="0" smtClean="0"/>
              <a:t>Information Systems Security Manager (ISSM) or Facility Security Officer mentors ISSMs/FSOs at other cleared contractors. </a:t>
            </a:r>
          </a:p>
          <a:p>
            <a:pPr marL="285750" lvl="0" indent="-285750">
              <a:buFont typeface="Wingdings" panose="05000000000000000000" pitchFamily="2" charset="2"/>
              <a:buChar char="v"/>
            </a:pPr>
            <a:r>
              <a:rPr lang="en-US" sz="1400" dirty="0" smtClean="0"/>
              <a:t>Mentorship! </a:t>
            </a:r>
          </a:p>
          <a:p>
            <a:pPr marL="285750" lvl="0" indent="-285750">
              <a:buFont typeface="Wingdings" panose="05000000000000000000" pitchFamily="2" charset="2"/>
              <a:buChar char="v"/>
            </a:pPr>
            <a:endParaRPr lang="en-US" sz="1400" dirty="0"/>
          </a:p>
        </p:txBody>
      </p:sp>
      <p:sp>
        <p:nvSpPr>
          <p:cNvPr id="8" name="TextBox 7"/>
          <p:cNvSpPr txBox="1"/>
          <p:nvPr/>
        </p:nvSpPr>
        <p:spPr>
          <a:xfrm>
            <a:off x="3048000" y="609600"/>
            <a:ext cx="3918060" cy="584775"/>
          </a:xfrm>
          <a:prstGeom prst="rect">
            <a:avLst/>
          </a:prstGeom>
          <a:noFill/>
        </p:spPr>
        <p:txBody>
          <a:bodyPr wrap="none" rtlCol="0">
            <a:spAutoFit/>
          </a:bodyPr>
          <a:lstStyle/>
          <a:p>
            <a:r>
              <a:rPr lang="en-US" sz="3200" dirty="0" smtClean="0">
                <a:solidFill>
                  <a:schemeClr val="tx2">
                    <a:lumMod val="75000"/>
                  </a:schemeClr>
                </a:solidFill>
              </a:rPr>
              <a:t>Enhancement Ideas:</a:t>
            </a:r>
            <a:endParaRPr lang="en-US" sz="3200" dirty="0">
              <a:solidFill>
                <a:schemeClr val="tx2">
                  <a:lumMod val="75000"/>
                </a:schemeClr>
              </a:solidFill>
            </a:endParaRPr>
          </a:p>
        </p:txBody>
      </p:sp>
      <p:sp>
        <p:nvSpPr>
          <p:cNvPr id="9" name="5-Point Star 8"/>
          <p:cNvSpPr/>
          <p:nvPr/>
        </p:nvSpPr>
        <p:spPr>
          <a:xfrm>
            <a:off x="5372100" y="6400800"/>
            <a:ext cx="2667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28515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50000"/>
              </a:schemeClr>
            </a:solidFill>
          </a:ln>
        </p:spPr>
        <p:txBody>
          <a:bodyPr/>
          <a:lstStyle/>
          <a:p>
            <a:r>
              <a:rPr lang="en-US" sz="1400" dirty="0" smtClean="0"/>
              <a:t>Enhancement defined:</a:t>
            </a:r>
            <a:r>
              <a:rPr lang="en-US" sz="900" dirty="0" smtClean="0"/>
              <a:t/>
            </a:r>
            <a:br>
              <a:rPr lang="en-US" sz="900" dirty="0" smtClean="0"/>
            </a:br>
            <a:r>
              <a:rPr lang="en-US" sz="900" dirty="0" smtClean="0">
                <a:solidFill>
                  <a:schemeClr val="tx1"/>
                </a:solidFill>
              </a:rPr>
              <a:t>Security </a:t>
            </a:r>
            <a:r>
              <a:rPr lang="en-US" sz="900" dirty="0">
                <a:solidFill>
                  <a:schemeClr val="tx1"/>
                </a:solidFill>
              </a:rPr>
              <a:t>personnel are members and actively participate with NISP/security-related professional organizations. Intent of this category is to encourage security programs to actively </a:t>
            </a:r>
            <a:r>
              <a:rPr lang="en-US" sz="900" dirty="0" smtClean="0">
                <a:solidFill>
                  <a:schemeClr val="tx1"/>
                </a:solidFill>
              </a:rPr>
              <a:t> collaborate </a:t>
            </a:r>
            <a:r>
              <a:rPr lang="en-US" sz="900" dirty="0">
                <a:solidFill>
                  <a:schemeClr val="tx1"/>
                </a:solidFill>
              </a:rPr>
              <a:t>with their local security community to identify best practices to implement within their own NISP security programs. </a:t>
            </a:r>
            <a:r>
              <a:rPr lang="en-US" sz="900" dirty="0"/>
              <a:t/>
            </a:r>
            <a:br>
              <a:rPr lang="en-US" sz="900" dirty="0"/>
            </a:br>
            <a:endParaRPr lang="en-US" sz="900" dirty="0"/>
          </a:p>
        </p:txBody>
      </p:sp>
      <p:sp>
        <p:nvSpPr>
          <p:cNvPr id="6" name="Oval 5"/>
          <p:cNvSpPr/>
          <p:nvPr/>
        </p:nvSpPr>
        <p:spPr>
          <a:xfrm>
            <a:off x="133350" y="2838450"/>
            <a:ext cx="2667000" cy="609600"/>
          </a:xfrm>
          <a:prstGeom prst="ellipse">
            <a:avLst/>
          </a:prstGeom>
          <a:no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0" y="1158657"/>
            <a:ext cx="5162550" cy="3970318"/>
          </a:xfrm>
          <a:prstGeom prst="rect">
            <a:avLst/>
          </a:prstGeom>
        </p:spPr>
        <p:txBody>
          <a:bodyPr wrap="square">
            <a:spAutoFit/>
          </a:bodyPr>
          <a:lstStyle/>
          <a:p>
            <a:pPr marL="285750" lvl="0" indent="-285750">
              <a:buFont typeface="Wingdings" panose="05000000000000000000" pitchFamily="2" charset="2"/>
              <a:buChar char="v"/>
            </a:pPr>
            <a:r>
              <a:rPr lang="en-US" sz="1400" dirty="0" smtClean="0"/>
              <a:t>Examples of these types of organizations include security/NISP-related activities. </a:t>
            </a:r>
          </a:p>
          <a:p>
            <a:pPr marL="285750" lvl="0" indent="-285750">
              <a:buFont typeface="Wingdings" panose="05000000000000000000" pitchFamily="2" charset="2"/>
              <a:buChar char="v"/>
            </a:pPr>
            <a:endParaRPr lang="en-US" sz="1400" dirty="0" smtClean="0"/>
          </a:p>
          <a:p>
            <a:pPr marL="285750" lvl="0" indent="-285750">
              <a:buFont typeface="Wingdings" panose="05000000000000000000" pitchFamily="2" charset="2"/>
              <a:buChar char="v"/>
            </a:pPr>
            <a:r>
              <a:rPr lang="en-US" sz="1400" dirty="0" smtClean="0"/>
              <a:t>Cleared contractor hosts security events on behalf of security/NISP-related professional organizations. </a:t>
            </a:r>
          </a:p>
          <a:p>
            <a:pPr marL="285750" lvl="0" indent="-285750">
              <a:buFont typeface="Wingdings" panose="05000000000000000000" pitchFamily="2" charset="2"/>
              <a:buChar char="v"/>
            </a:pPr>
            <a:endParaRPr lang="en-US" sz="1400" dirty="0" smtClean="0"/>
          </a:p>
          <a:p>
            <a:pPr marL="285750" lvl="0" indent="-285750">
              <a:buFont typeface="Wingdings" panose="05000000000000000000" pitchFamily="2" charset="2"/>
              <a:buChar char="v"/>
            </a:pPr>
            <a:r>
              <a:rPr lang="en-US" sz="1400" dirty="0" smtClean="0"/>
              <a:t>Cleared contractor security staff is a guest speaker at a security event provided by a security-related professional organization. </a:t>
            </a:r>
          </a:p>
          <a:p>
            <a:pPr marL="285750" lvl="0" indent="-285750">
              <a:buFont typeface="Wingdings" panose="05000000000000000000" pitchFamily="2" charset="2"/>
              <a:buChar char="v"/>
            </a:pPr>
            <a:endParaRPr lang="en-US" sz="1400" dirty="0" smtClean="0"/>
          </a:p>
          <a:p>
            <a:pPr marL="285750" lvl="0" indent="-285750">
              <a:buFont typeface="Wingdings" panose="05000000000000000000" pitchFamily="2" charset="2"/>
              <a:buChar char="v"/>
            </a:pPr>
            <a:r>
              <a:rPr lang="en-US" sz="1400" dirty="0" smtClean="0"/>
              <a:t>Members of the facility’s security staff are elected on security community boards (i.e. President or Committee/Board Member).</a:t>
            </a:r>
          </a:p>
          <a:p>
            <a:pPr lvl="0"/>
            <a:r>
              <a:rPr lang="en-US" sz="1400" dirty="0" smtClean="0"/>
              <a:t> </a:t>
            </a:r>
          </a:p>
          <a:p>
            <a:pPr marL="285750" lvl="0" indent="-285750">
              <a:buFont typeface="Wingdings" panose="05000000000000000000" pitchFamily="2" charset="2"/>
              <a:buChar char="v"/>
            </a:pPr>
            <a:r>
              <a:rPr lang="en-US" sz="1400" dirty="0" smtClean="0"/>
              <a:t>Special Committees (security events, sponsorship of training aids where committee is formed for development, hosting monthly “lunch-n-learns”)</a:t>
            </a:r>
          </a:p>
          <a:p>
            <a:pPr lvl="0"/>
            <a:endParaRPr lang="en-US" sz="1400" dirty="0"/>
          </a:p>
        </p:txBody>
      </p:sp>
      <p:sp>
        <p:nvSpPr>
          <p:cNvPr id="8" name="TextBox 7"/>
          <p:cNvSpPr txBox="1"/>
          <p:nvPr/>
        </p:nvSpPr>
        <p:spPr>
          <a:xfrm>
            <a:off x="3048000" y="609600"/>
            <a:ext cx="3918060" cy="584775"/>
          </a:xfrm>
          <a:prstGeom prst="rect">
            <a:avLst/>
          </a:prstGeom>
          <a:noFill/>
        </p:spPr>
        <p:txBody>
          <a:bodyPr wrap="none" rtlCol="0">
            <a:spAutoFit/>
          </a:bodyPr>
          <a:lstStyle/>
          <a:p>
            <a:r>
              <a:rPr lang="en-US" sz="3200" dirty="0" smtClean="0">
                <a:solidFill>
                  <a:schemeClr val="tx2">
                    <a:lumMod val="75000"/>
                  </a:schemeClr>
                </a:solidFill>
              </a:rPr>
              <a:t>Enhancement Ideas:</a:t>
            </a:r>
            <a:endParaRPr lang="en-US" sz="3200" dirty="0">
              <a:solidFill>
                <a:schemeClr val="tx2">
                  <a:lumMod val="75000"/>
                </a:schemeClr>
              </a:solidFill>
            </a:endParaRPr>
          </a:p>
        </p:txBody>
      </p:sp>
      <p:sp>
        <p:nvSpPr>
          <p:cNvPr id="9" name="5-Point Star 8"/>
          <p:cNvSpPr/>
          <p:nvPr/>
        </p:nvSpPr>
        <p:spPr>
          <a:xfrm>
            <a:off x="5372100" y="6400800"/>
            <a:ext cx="2667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808677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50000"/>
              </a:schemeClr>
            </a:solidFill>
          </a:ln>
        </p:spPr>
        <p:txBody>
          <a:bodyPr/>
          <a:lstStyle/>
          <a:p>
            <a:r>
              <a:rPr lang="en-US" sz="1400" dirty="0" smtClean="0"/>
              <a:t>Enhancement defined:</a:t>
            </a:r>
            <a:r>
              <a:rPr lang="en-US" sz="900" dirty="0" smtClean="0"/>
              <a:t/>
            </a:r>
            <a:br>
              <a:rPr lang="en-US" sz="900" dirty="0" smtClean="0"/>
            </a:br>
            <a:r>
              <a:rPr lang="en-US" sz="900" dirty="0" smtClean="0">
                <a:solidFill>
                  <a:schemeClr val="tx1"/>
                </a:solidFill>
              </a:rPr>
              <a:t>Contractors </a:t>
            </a:r>
            <a:r>
              <a:rPr lang="en-US" sz="900" dirty="0">
                <a:solidFill>
                  <a:schemeClr val="tx1"/>
                </a:solidFill>
              </a:rPr>
              <a:t>sustain a thorough, impactful review of their security posture. Intent of this category is to encourage cleared contractors to maintain an effective, on-going self-review program to analyze and identify any threats or vulnerabilities within their program and coordinate with DSS to address those issues prior to the annual assessment. </a:t>
            </a:r>
            <a:r>
              <a:rPr lang="en-US" sz="900" dirty="0"/>
              <a:t/>
            </a:r>
            <a:br>
              <a:rPr lang="en-US" sz="900" dirty="0"/>
            </a:br>
            <a:endParaRPr lang="en-US" sz="900" dirty="0"/>
          </a:p>
        </p:txBody>
      </p:sp>
      <p:sp>
        <p:nvSpPr>
          <p:cNvPr id="6" name="Oval 5"/>
          <p:cNvSpPr/>
          <p:nvPr/>
        </p:nvSpPr>
        <p:spPr>
          <a:xfrm>
            <a:off x="133350" y="3276600"/>
            <a:ext cx="2667000" cy="609600"/>
          </a:xfrm>
          <a:prstGeom prst="ellipse">
            <a:avLst/>
          </a:prstGeom>
          <a:no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0" y="1158657"/>
            <a:ext cx="5162550" cy="3539430"/>
          </a:xfrm>
          <a:prstGeom prst="rect">
            <a:avLst/>
          </a:prstGeom>
        </p:spPr>
        <p:txBody>
          <a:bodyPr wrap="square">
            <a:spAutoFit/>
          </a:bodyPr>
          <a:lstStyle/>
          <a:p>
            <a:pPr marL="285750" lvl="0" indent="-285750">
              <a:buFont typeface="Wingdings" panose="05000000000000000000" pitchFamily="2" charset="2"/>
              <a:buChar char="v"/>
            </a:pPr>
            <a:r>
              <a:rPr lang="en-US" sz="1400" dirty="0" smtClean="0"/>
              <a:t>Cleared contractor provides DSS a detailed report of their self- review to include identified threats or vulnerabilities, analysis, and countermeasures to mitigate vulnerabilities, and collaborates with DSS to correct prior to the annual assessment. </a:t>
            </a:r>
          </a:p>
          <a:p>
            <a:pPr marL="285750" lvl="0" indent="-285750">
              <a:buFont typeface="Wingdings" panose="05000000000000000000" pitchFamily="2" charset="2"/>
              <a:buChar char="v"/>
            </a:pPr>
            <a:r>
              <a:rPr lang="en-US" sz="1400" dirty="0" smtClean="0"/>
              <a:t>Multiple documented self-reviews providing an on-going, continuous evaluation of the security program. </a:t>
            </a:r>
          </a:p>
          <a:p>
            <a:pPr marL="285750" lvl="0" indent="-285750">
              <a:buFont typeface="Wingdings" panose="05000000000000000000" pitchFamily="2" charset="2"/>
              <a:buChar char="v"/>
            </a:pPr>
            <a:r>
              <a:rPr lang="en-US" sz="1400" dirty="0" smtClean="0"/>
              <a:t>Establishment of internal corporate review program conducted by another facility within the organizational/corporate structure in addition to the required self-review. </a:t>
            </a:r>
          </a:p>
          <a:p>
            <a:pPr marL="285750" lvl="0" indent="-285750">
              <a:buFont typeface="Wingdings" panose="05000000000000000000" pitchFamily="2" charset="2"/>
              <a:buChar char="v"/>
            </a:pPr>
            <a:r>
              <a:rPr lang="en-US" sz="1400" dirty="0" smtClean="0"/>
              <a:t>Self-review conducted by a cleared contractor outside of the corporate structure, i.e. prime contractor assisting a subcontractor or a consultant with an applicable need-to-know (DD254). </a:t>
            </a:r>
          </a:p>
          <a:p>
            <a:pPr lvl="0"/>
            <a:endParaRPr lang="en-US" sz="1400" dirty="0"/>
          </a:p>
        </p:txBody>
      </p:sp>
      <p:sp>
        <p:nvSpPr>
          <p:cNvPr id="8" name="TextBox 7"/>
          <p:cNvSpPr txBox="1"/>
          <p:nvPr/>
        </p:nvSpPr>
        <p:spPr>
          <a:xfrm>
            <a:off x="3048000" y="609600"/>
            <a:ext cx="3918060" cy="584775"/>
          </a:xfrm>
          <a:prstGeom prst="rect">
            <a:avLst/>
          </a:prstGeom>
          <a:noFill/>
        </p:spPr>
        <p:txBody>
          <a:bodyPr wrap="none" rtlCol="0">
            <a:spAutoFit/>
          </a:bodyPr>
          <a:lstStyle/>
          <a:p>
            <a:r>
              <a:rPr lang="en-US" sz="3200" dirty="0" smtClean="0">
                <a:solidFill>
                  <a:schemeClr val="tx2">
                    <a:lumMod val="75000"/>
                  </a:schemeClr>
                </a:solidFill>
              </a:rPr>
              <a:t>Enhancement Ideas:</a:t>
            </a:r>
            <a:endParaRPr lang="en-US" sz="3200" dirty="0">
              <a:solidFill>
                <a:schemeClr val="tx2">
                  <a:lumMod val="75000"/>
                </a:schemeClr>
              </a:solidFill>
            </a:endParaRPr>
          </a:p>
        </p:txBody>
      </p:sp>
      <p:sp>
        <p:nvSpPr>
          <p:cNvPr id="9" name="5-Point Star 8"/>
          <p:cNvSpPr/>
          <p:nvPr/>
        </p:nvSpPr>
        <p:spPr>
          <a:xfrm>
            <a:off x="5219700" y="6400800"/>
            <a:ext cx="2667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3846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74" y="4343400"/>
            <a:ext cx="5915025" cy="2209800"/>
          </a:xfrm>
          <a:ln>
            <a:solidFill>
              <a:schemeClr val="tx2">
                <a:lumMod val="50000"/>
              </a:schemeClr>
            </a:solidFill>
          </a:ln>
        </p:spPr>
        <p:txBody>
          <a:bodyPr/>
          <a:lstStyle/>
          <a:p>
            <a:r>
              <a:rPr lang="en-US" sz="1400" dirty="0" smtClean="0"/>
              <a:t>Enhancement defined:</a:t>
            </a:r>
            <a:r>
              <a:rPr lang="en-US" sz="900" dirty="0" smtClean="0"/>
              <a:t/>
            </a:r>
            <a:br>
              <a:rPr lang="en-US" sz="900" dirty="0" smtClean="0"/>
            </a:br>
            <a:r>
              <a:rPr lang="en-US" sz="900" dirty="0">
                <a:solidFill>
                  <a:schemeClr val="tx1"/>
                </a:solidFill>
              </a:rPr>
              <a:t>The foreign intelligence threat to cleared contractors is constant and pervasive. The intent of this enhancement is to encourage cleared contractors to build a counterintelligence (CI) focused culture, implementing strategies and processes within their security program to detect, deter, and expeditiously report suspicious contacts (SCR) to DSS. </a:t>
            </a:r>
            <a:r>
              <a:rPr lang="en-US" sz="900" dirty="0" smtClean="0">
                <a:solidFill>
                  <a:schemeClr val="tx1"/>
                </a:solidFill>
              </a:rPr>
              <a:t/>
            </a:r>
            <a:br>
              <a:rPr lang="en-US" sz="900" dirty="0" smtClean="0">
                <a:solidFill>
                  <a:schemeClr val="tx1"/>
                </a:solidFill>
              </a:rPr>
            </a:br>
            <a:r>
              <a:rPr lang="en-US" sz="900" dirty="0">
                <a:solidFill>
                  <a:schemeClr val="tx1"/>
                </a:solidFill>
              </a:rPr>
              <a:t/>
            </a:r>
            <a:br>
              <a:rPr lang="en-US" sz="900" dirty="0">
                <a:solidFill>
                  <a:schemeClr val="tx1"/>
                </a:solidFill>
              </a:rPr>
            </a:br>
            <a:r>
              <a:rPr lang="en-US" sz="900" dirty="0">
                <a:solidFill>
                  <a:schemeClr val="tx1"/>
                </a:solidFill>
              </a:rPr>
              <a:t>By way of this enhancement, DSS encourages cleared contractors to develop programs, policies, and processes that identify and proactively thwart foreign attempts across known threat vectors (purchase solicitation, foreign visit and foreign travel, suspicious network activity, academic solicitation, etc.) to acquire classified and sensitive technologies. </a:t>
            </a:r>
            <a:r>
              <a:rPr lang="en-US" sz="900" dirty="0" smtClean="0">
                <a:solidFill>
                  <a:schemeClr val="tx1"/>
                </a:solidFill>
              </a:rPr>
              <a:t/>
            </a:r>
            <a:br>
              <a:rPr lang="en-US" sz="900" dirty="0" smtClean="0">
                <a:solidFill>
                  <a:schemeClr val="tx1"/>
                </a:solidFill>
              </a:rPr>
            </a:br>
            <a:r>
              <a:rPr lang="en-US" sz="900" dirty="0">
                <a:solidFill>
                  <a:schemeClr val="tx1"/>
                </a:solidFill>
              </a:rPr>
              <a:t/>
            </a:r>
            <a:br>
              <a:rPr lang="en-US" sz="900" dirty="0">
                <a:solidFill>
                  <a:schemeClr val="tx1"/>
                </a:solidFill>
              </a:rPr>
            </a:br>
            <a:r>
              <a:rPr lang="en-US" sz="900" dirty="0">
                <a:solidFill>
                  <a:schemeClr val="tx1"/>
                </a:solidFill>
              </a:rPr>
              <a:t>Effective threat management and mitigation includes timely identification and reporting of suspicious activities, an understanding the threat environment, agile and authoritative decision making to neutralize or mitigate vulnerabilities and threats, and proactive action to prevent any reoccurrence of a reported </a:t>
            </a:r>
            <a:r>
              <a:rPr lang="en-US" sz="900" dirty="0"/>
              <a:t/>
            </a:r>
            <a:br>
              <a:rPr lang="en-US" sz="900" dirty="0"/>
            </a:br>
            <a:endParaRPr lang="en-US" sz="900" dirty="0"/>
          </a:p>
        </p:txBody>
      </p:sp>
      <p:sp>
        <p:nvSpPr>
          <p:cNvPr id="6" name="Oval 5"/>
          <p:cNvSpPr/>
          <p:nvPr/>
        </p:nvSpPr>
        <p:spPr>
          <a:xfrm>
            <a:off x="133350" y="3733800"/>
            <a:ext cx="2667000" cy="609600"/>
          </a:xfrm>
          <a:prstGeom prst="ellipse">
            <a:avLst/>
          </a:prstGeom>
          <a:no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819400" y="990600"/>
            <a:ext cx="5791200" cy="3600986"/>
          </a:xfrm>
          <a:prstGeom prst="rect">
            <a:avLst/>
          </a:prstGeom>
        </p:spPr>
        <p:txBody>
          <a:bodyPr wrap="square">
            <a:spAutoFit/>
          </a:bodyPr>
          <a:lstStyle/>
          <a:p>
            <a:pPr marL="285750" lvl="0" indent="-285750">
              <a:buFont typeface="Wingdings" panose="05000000000000000000" pitchFamily="2" charset="2"/>
              <a:buChar char="v"/>
            </a:pPr>
            <a:r>
              <a:rPr lang="en-US" sz="1200" dirty="0" smtClean="0"/>
              <a:t>Systematic and effective foreign travel /contact pre-briefings and de-briefings conducted </a:t>
            </a:r>
            <a:r>
              <a:rPr lang="en-US" sz="1200" b="1" u="sng" dirty="0" smtClean="0"/>
              <a:t>in-person</a:t>
            </a:r>
            <a:r>
              <a:rPr lang="en-US" sz="1200" dirty="0" smtClean="0"/>
              <a:t> or </a:t>
            </a:r>
            <a:r>
              <a:rPr lang="en-US" sz="1200" b="1" u="sng" dirty="0" smtClean="0"/>
              <a:t>telephonically</a:t>
            </a:r>
            <a:r>
              <a:rPr lang="en-US" sz="1200" dirty="0" smtClean="0"/>
              <a:t> designed to identify contacts or activities displaying potential espionage indicators. </a:t>
            </a:r>
          </a:p>
          <a:p>
            <a:pPr marL="285750" lvl="0" indent="-285750">
              <a:buFont typeface="Wingdings" panose="05000000000000000000" pitchFamily="2" charset="2"/>
              <a:buChar char="v"/>
            </a:pPr>
            <a:r>
              <a:rPr lang="en-US" sz="1200" dirty="0" smtClean="0"/>
              <a:t>Systematic notification process advising DSS of incoming and outgoing </a:t>
            </a:r>
            <a:r>
              <a:rPr lang="en-US" sz="1200" b="1" u="sng" dirty="0" smtClean="0"/>
              <a:t>foreign visitors prior to occurrence </a:t>
            </a:r>
            <a:r>
              <a:rPr lang="en-US" sz="1200" dirty="0" smtClean="0"/>
              <a:t>and implementation of briefing and debriefing program for persons hosting foreign visitors. </a:t>
            </a:r>
          </a:p>
          <a:p>
            <a:pPr marL="285750" lvl="0" indent="-285750">
              <a:buFont typeface="Wingdings" panose="05000000000000000000" pitchFamily="2" charset="2"/>
              <a:buChar char="v"/>
            </a:pPr>
            <a:r>
              <a:rPr lang="en-US" sz="1200" b="1" u="sng" dirty="0" smtClean="0"/>
              <a:t>Implementation of an effective Insider Threat program </a:t>
            </a:r>
            <a:r>
              <a:rPr lang="en-US" sz="1200" dirty="0" smtClean="0"/>
              <a:t>designed to identify insider(s) that uses his/her authorized access, wittingly or unwittingly, to do harm to the security of the United States. This threat can include damage to the United States through espionage, terrorism, unauthorized disclosure of national security information, or through the loss, denial or degradation of departmental resources or capabilities. (</a:t>
            </a:r>
            <a:r>
              <a:rPr lang="en-US" sz="1200" i="1" dirty="0" smtClean="0"/>
              <a:t>This enhancement will not be awarded with the issuance of Conforming Change 2.) </a:t>
            </a:r>
          </a:p>
          <a:p>
            <a:pPr marL="285750" lvl="0" indent="-285750">
              <a:buFont typeface="Wingdings" panose="05000000000000000000" pitchFamily="2" charset="2"/>
              <a:buChar char="v"/>
            </a:pPr>
            <a:r>
              <a:rPr lang="en-US" sz="1200" dirty="0" smtClean="0"/>
              <a:t>Effective identification, collection, and coordination of threat information (pertaining to CI, cybersecurity, force protection, etc.) tailored to the facility’s classified programs or technologies, and application of related defensive measures. DEVELOP A CYBER PROGRAM </a:t>
            </a:r>
            <a:r>
              <a:rPr lang="en-US" sz="1200" dirty="0"/>
              <a:t>TODAY! </a:t>
            </a:r>
            <a:endParaRPr lang="en-US" sz="1200" dirty="0" smtClean="0"/>
          </a:p>
          <a:p>
            <a:pPr marL="285750" lvl="0" indent="-285750">
              <a:buFont typeface="Wingdings" panose="05000000000000000000" pitchFamily="2" charset="2"/>
              <a:buChar char="v"/>
            </a:pPr>
            <a:endParaRPr lang="en-US" sz="1200" dirty="0" smtClean="0"/>
          </a:p>
          <a:p>
            <a:pPr marL="285750" lvl="0" indent="-285750">
              <a:buFont typeface="Wingdings" panose="05000000000000000000" pitchFamily="2" charset="2"/>
              <a:buChar char="v"/>
            </a:pPr>
            <a:endParaRPr lang="en-US" sz="1200" dirty="0"/>
          </a:p>
        </p:txBody>
      </p:sp>
      <p:sp>
        <p:nvSpPr>
          <p:cNvPr id="8" name="TextBox 7"/>
          <p:cNvSpPr txBox="1"/>
          <p:nvPr/>
        </p:nvSpPr>
        <p:spPr>
          <a:xfrm>
            <a:off x="3048000" y="482025"/>
            <a:ext cx="3918060" cy="584775"/>
          </a:xfrm>
          <a:prstGeom prst="rect">
            <a:avLst/>
          </a:prstGeom>
          <a:noFill/>
        </p:spPr>
        <p:txBody>
          <a:bodyPr wrap="none" rtlCol="0">
            <a:spAutoFit/>
          </a:bodyPr>
          <a:lstStyle/>
          <a:p>
            <a:r>
              <a:rPr lang="en-US" sz="3200" dirty="0" smtClean="0">
                <a:solidFill>
                  <a:schemeClr val="tx2">
                    <a:lumMod val="75000"/>
                  </a:schemeClr>
                </a:solidFill>
              </a:rPr>
              <a:t>Enhancement Ideas:</a:t>
            </a:r>
            <a:endParaRPr lang="en-US" sz="3200" dirty="0">
              <a:solidFill>
                <a:schemeClr val="tx2">
                  <a:lumMod val="75000"/>
                </a:schemeClr>
              </a:solidFill>
            </a:endParaRPr>
          </a:p>
        </p:txBody>
      </p:sp>
      <p:sp>
        <p:nvSpPr>
          <p:cNvPr id="9" name="5-Point Star 8"/>
          <p:cNvSpPr/>
          <p:nvPr/>
        </p:nvSpPr>
        <p:spPr>
          <a:xfrm>
            <a:off x="5372100" y="6400800"/>
            <a:ext cx="2667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70201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75" y="4114800"/>
            <a:ext cx="5867400" cy="2057400"/>
          </a:xfrm>
          <a:ln>
            <a:solidFill>
              <a:schemeClr val="tx2">
                <a:lumMod val="50000"/>
              </a:schemeClr>
            </a:solidFill>
          </a:ln>
        </p:spPr>
        <p:txBody>
          <a:bodyPr/>
          <a:lstStyle/>
          <a:p>
            <a:r>
              <a:rPr lang="en-US" sz="1400" dirty="0" smtClean="0"/>
              <a:t>Enhancement defined:</a:t>
            </a:r>
            <a:r>
              <a:rPr lang="en-US" sz="900" dirty="0" smtClean="0"/>
              <a:t/>
            </a:r>
            <a:br>
              <a:rPr lang="en-US" sz="900" dirty="0" smtClean="0"/>
            </a:br>
            <a:r>
              <a:rPr lang="en-US" sz="900" dirty="0">
                <a:solidFill>
                  <a:schemeClr val="tx1"/>
                </a:solidFill>
              </a:rPr>
              <a:t>As a result of the successful execution of Category 7a, Threat Identification and Management, cleared contractors (CC) who have validated vigorous and effective CI programs are more likely to identify foreign intelligence targeting of their technology. By way of this enhancement, DSS encourages CCs to directly engage with thwarting illegal attempts to acquire classified and sensitive technologies and support law enforcement and intelligence efforts to neutralize the threat. For this enhancement credit, the CC must have provided suspicious contact reporting to DSS resulting in the: </a:t>
            </a:r>
            <a:br>
              <a:rPr lang="en-US" sz="900" dirty="0">
                <a:solidFill>
                  <a:schemeClr val="tx1"/>
                </a:solidFill>
              </a:rPr>
            </a:br>
            <a:r>
              <a:rPr lang="en-US" sz="900" dirty="0">
                <a:solidFill>
                  <a:schemeClr val="tx1"/>
                </a:solidFill>
              </a:rPr>
              <a:t/>
            </a:r>
            <a:br>
              <a:rPr lang="en-US" sz="900" dirty="0">
                <a:solidFill>
                  <a:schemeClr val="tx1"/>
                </a:solidFill>
              </a:rPr>
            </a:br>
            <a:r>
              <a:rPr lang="en-US" sz="900" dirty="0">
                <a:solidFill>
                  <a:schemeClr val="tx1"/>
                </a:solidFill>
              </a:rPr>
              <a:t>• Initiation of investigations or activities by Other Government Agencies within the evaluation period. </a:t>
            </a:r>
            <a:br>
              <a:rPr lang="en-US" sz="900" dirty="0">
                <a:solidFill>
                  <a:schemeClr val="tx1"/>
                </a:solidFill>
              </a:rPr>
            </a:br>
            <a:r>
              <a:rPr lang="en-US" sz="900" dirty="0">
                <a:solidFill>
                  <a:schemeClr val="tx1"/>
                </a:solidFill>
              </a:rPr>
              <a:t>• Cleared facility must be awarded Category 7a enhancement, Threat Identification and Management, during the same assessment to qualify for this enhancement. </a:t>
            </a:r>
            <a:br>
              <a:rPr lang="en-US" sz="900" dirty="0">
                <a:solidFill>
                  <a:schemeClr val="tx1"/>
                </a:solidFill>
              </a:rPr>
            </a:br>
            <a:r>
              <a:rPr lang="en-US" sz="900" dirty="0"/>
              <a:t/>
            </a:r>
            <a:br>
              <a:rPr lang="en-US" sz="900" dirty="0"/>
            </a:br>
            <a:endParaRPr lang="en-US" sz="900" dirty="0"/>
          </a:p>
        </p:txBody>
      </p:sp>
      <p:sp>
        <p:nvSpPr>
          <p:cNvPr id="6" name="Oval 5"/>
          <p:cNvSpPr/>
          <p:nvPr/>
        </p:nvSpPr>
        <p:spPr>
          <a:xfrm>
            <a:off x="133350" y="4238625"/>
            <a:ext cx="2667000" cy="514350"/>
          </a:xfrm>
          <a:prstGeom prst="ellipse">
            <a:avLst/>
          </a:prstGeom>
          <a:no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971800" y="1158657"/>
            <a:ext cx="5562600" cy="3046988"/>
          </a:xfrm>
          <a:prstGeom prst="rect">
            <a:avLst/>
          </a:prstGeom>
        </p:spPr>
        <p:txBody>
          <a:bodyPr wrap="square">
            <a:spAutoFit/>
          </a:bodyPr>
          <a:lstStyle/>
          <a:p>
            <a:pPr marL="285750" lvl="0" indent="-285750">
              <a:buFont typeface="Wingdings" panose="05000000000000000000" pitchFamily="2" charset="2"/>
              <a:buChar char="v"/>
            </a:pPr>
            <a:r>
              <a:rPr lang="en-US" sz="1200" dirty="0" smtClean="0"/>
              <a:t>An effective CI program that includes a federal law enforcement case opening linked to SCR reporting validated by DSS CI (Note: The date the OGA advises DSS of the investigation will be used as the validation date and falls within the assessment cycle). </a:t>
            </a:r>
          </a:p>
          <a:p>
            <a:pPr marL="285750" lvl="0" indent="-285750">
              <a:buFont typeface="Wingdings" panose="05000000000000000000" pitchFamily="2" charset="2"/>
              <a:buChar char="v"/>
            </a:pPr>
            <a:r>
              <a:rPr lang="en-US" sz="1200" dirty="0" smtClean="0"/>
              <a:t>An effective CI program that includes an intelligence community investigation linked to SCR reporting validated by DSS CI. (Note: The date the IC OGA advises DSS of the investigation will be used as the validation date and falls within the assessment cycle). </a:t>
            </a:r>
          </a:p>
          <a:p>
            <a:pPr marL="285750" lvl="0" indent="-285750">
              <a:buFont typeface="Wingdings" panose="05000000000000000000" pitchFamily="2" charset="2"/>
              <a:buChar char="v"/>
            </a:pPr>
            <a:r>
              <a:rPr lang="en-US" sz="1200" dirty="0" smtClean="0"/>
              <a:t>An effective CI program that includes essential and critical cooperation provided to federal law enforcement or intelligence community agencies pursuing the neutralization of illegal penetrators validated by the investigative agency. </a:t>
            </a:r>
          </a:p>
          <a:p>
            <a:pPr marL="285750" lvl="0" indent="-285750">
              <a:buFont typeface="Wingdings" panose="05000000000000000000" pitchFamily="2" charset="2"/>
              <a:buChar char="v"/>
            </a:pPr>
            <a:r>
              <a:rPr lang="en-US" sz="1200" dirty="0" smtClean="0"/>
              <a:t>An effective CI program that includes an intelligence or federal law enforcement case opening linked to contractor facility’s identification of suspicious network activity, anomalies or intrusions of CC systems to DSS.</a:t>
            </a:r>
          </a:p>
          <a:p>
            <a:pPr marL="285750" lvl="0" indent="-285750">
              <a:buFont typeface="Wingdings" panose="05000000000000000000" pitchFamily="2" charset="2"/>
              <a:buChar char="v"/>
            </a:pPr>
            <a:endParaRPr lang="en-US" sz="1200" dirty="0"/>
          </a:p>
        </p:txBody>
      </p:sp>
      <p:sp>
        <p:nvSpPr>
          <p:cNvPr id="8" name="TextBox 7"/>
          <p:cNvSpPr txBox="1"/>
          <p:nvPr/>
        </p:nvSpPr>
        <p:spPr>
          <a:xfrm>
            <a:off x="3048000" y="609600"/>
            <a:ext cx="3918060" cy="584775"/>
          </a:xfrm>
          <a:prstGeom prst="rect">
            <a:avLst/>
          </a:prstGeom>
          <a:noFill/>
        </p:spPr>
        <p:txBody>
          <a:bodyPr wrap="none" rtlCol="0">
            <a:spAutoFit/>
          </a:bodyPr>
          <a:lstStyle/>
          <a:p>
            <a:r>
              <a:rPr lang="en-US" sz="3200" dirty="0" smtClean="0">
                <a:solidFill>
                  <a:schemeClr val="tx2">
                    <a:lumMod val="75000"/>
                  </a:schemeClr>
                </a:solidFill>
              </a:rPr>
              <a:t>Enhancement Ideas:</a:t>
            </a:r>
            <a:endParaRPr lang="en-US" sz="3200" dirty="0">
              <a:solidFill>
                <a:schemeClr val="tx2">
                  <a:lumMod val="75000"/>
                </a:schemeClr>
              </a:solidFill>
            </a:endParaRPr>
          </a:p>
        </p:txBody>
      </p:sp>
      <p:sp>
        <p:nvSpPr>
          <p:cNvPr id="9" name="5-Point Star 8"/>
          <p:cNvSpPr/>
          <p:nvPr/>
        </p:nvSpPr>
        <p:spPr>
          <a:xfrm>
            <a:off x="5372100" y="6400800"/>
            <a:ext cx="2667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63752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75" y="5105400"/>
            <a:ext cx="5867400" cy="1219200"/>
          </a:xfrm>
          <a:ln>
            <a:solidFill>
              <a:schemeClr val="tx2">
                <a:lumMod val="50000"/>
              </a:schemeClr>
            </a:solidFill>
          </a:ln>
        </p:spPr>
        <p:txBody>
          <a:bodyPr/>
          <a:lstStyle/>
          <a:p>
            <a:r>
              <a:rPr lang="en-US" sz="1400" dirty="0" smtClean="0"/>
              <a:t>Enhancement defined:</a:t>
            </a:r>
            <a:r>
              <a:rPr lang="en-US" sz="900" dirty="0" smtClean="0"/>
              <a:t/>
            </a:r>
            <a:br>
              <a:rPr lang="en-US" sz="900" dirty="0" smtClean="0"/>
            </a:br>
            <a:r>
              <a:rPr lang="en-US" sz="900" dirty="0">
                <a:solidFill>
                  <a:schemeClr val="tx1"/>
                </a:solidFill>
              </a:rPr>
              <a:t>Cleared contractor implements additional effective procedures to mitigate risk to export controlled items and/or FOCI. Intent of this category is to encourage cleared contractors to implement an enhanced export control program increasing the effectiveness. For FOCI mitigated facilities, intent is to encourage activities above mitigation instrument requirements to further minimize foreign influence at the facility. </a:t>
            </a:r>
            <a:r>
              <a:rPr lang="en-US" sz="900" dirty="0"/>
              <a:t/>
            </a:r>
            <a:br>
              <a:rPr lang="en-US" sz="900" dirty="0"/>
            </a:br>
            <a:endParaRPr lang="en-US" sz="900" dirty="0"/>
          </a:p>
        </p:txBody>
      </p:sp>
      <p:sp>
        <p:nvSpPr>
          <p:cNvPr id="6" name="Oval 5"/>
          <p:cNvSpPr/>
          <p:nvPr/>
        </p:nvSpPr>
        <p:spPr>
          <a:xfrm>
            <a:off x="133350" y="4610100"/>
            <a:ext cx="2667000" cy="457200"/>
          </a:xfrm>
          <a:prstGeom prst="ellipse">
            <a:avLst/>
          </a:prstGeom>
          <a:no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0" y="1158657"/>
            <a:ext cx="5162550" cy="4247317"/>
          </a:xfrm>
          <a:prstGeom prst="rect">
            <a:avLst/>
          </a:prstGeom>
        </p:spPr>
        <p:txBody>
          <a:bodyPr wrap="square">
            <a:spAutoFit/>
          </a:bodyPr>
          <a:lstStyle/>
          <a:p>
            <a:pPr marL="285750" lvl="0" indent="-285750">
              <a:buFont typeface="Wingdings" panose="05000000000000000000" pitchFamily="2" charset="2"/>
              <a:buChar char="v"/>
            </a:pPr>
            <a:r>
              <a:rPr lang="en-US" sz="900" dirty="0" smtClean="0"/>
              <a:t>Note - Items which are requirements of the mitigation instrument may not be counted as enhancements. </a:t>
            </a:r>
          </a:p>
          <a:p>
            <a:pPr marL="285750" lvl="0" indent="-285750">
              <a:buFont typeface="Wingdings" panose="05000000000000000000" pitchFamily="2" charset="2"/>
              <a:buChar char="v"/>
            </a:pPr>
            <a:r>
              <a:rPr lang="en-US" sz="900" dirty="0" smtClean="0"/>
              <a:t>Cleared contractor performs significant trend analysis of internal governance processes and interactions with the foreign parent company and affiliates. Contractor uses this trend analysis and follow-on audit programs to proactively identify and report attempts of undue influence to DSS, to identify weaknesses and best practices. </a:t>
            </a:r>
          </a:p>
          <a:p>
            <a:pPr marL="285750" lvl="0" indent="-285750">
              <a:buFont typeface="Wingdings" panose="05000000000000000000" pitchFamily="2" charset="2"/>
              <a:buChar char="v"/>
            </a:pPr>
            <a:r>
              <a:rPr lang="en-US" sz="900" dirty="0" smtClean="0"/>
              <a:t>Facility voluntarily conducts, or has outside experts conduct, ongoing export compliance audit and shares the results with interested U.S. Government Agencies. </a:t>
            </a:r>
          </a:p>
          <a:p>
            <a:pPr marL="285750" lvl="0" indent="-285750">
              <a:buFont typeface="Wingdings" panose="05000000000000000000" pitchFamily="2" charset="2"/>
              <a:buChar char="v"/>
            </a:pPr>
            <a:r>
              <a:rPr lang="en-US" sz="900" dirty="0" smtClean="0"/>
              <a:t>Facility maintains an enhanced ongoing export control self-inspection program. </a:t>
            </a:r>
          </a:p>
          <a:p>
            <a:pPr marL="285750" lvl="0" indent="-285750">
              <a:buFont typeface="Wingdings" panose="05000000000000000000" pitchFamily="2" charset="2"/>
              <a:buChar char="v"/>
            </a:pPr>
            <a:r>
              <a:rPr lang="en-US" sz="900" dirty="0" smtClean="0"/>
              <a:t>Effective briefing and debriefing program for persons hosting foreign visitors. </a:t>
            </a:r>
          </a:p>
          <a:p>
            <a:pPr marL="285750" lvl="0" indent="-285750">
              <a:buFont typeface="Wingdings" panose="05000000000000000000" pitchFamily="2" charset="2"/>
              <a:buChar char="v"/>
            </a:pPr>
            <a:r>
              <a:rPr lang="en-US" sz="900" dirty="0" smtClean="0"/>
              <a:t>Enhanced TCP processes would include cleared contractors developing a Foreign Visitor management system to include foreign national visitors being approved by export control and security before arrival. Security briefs for all FN visitors on the TCP and guards are required to have a foreign visitor request approval number before the FN can enter the facility (being escorted by an appropriately briefed individual). </a:t>
            </a:r>
          </a:p>
          <a:p>
            <a:pPr marL="285750" lvl="0" indent="-285750">
              <a:buFont typeface="Wingdings" panose="05000000000000000000" pitchFamily="2" charset="2"/>
              <a:buChar char="v"/>
            </a:pPr>
            <a:r>
              <a:rPr lang="en-US" sz="900" dirty="0" smtClean="0"/>
              <a:t>100% or a risk-prioritized review of electronic communications with documented action-driving analysis with a documented follow-on audit/interview program, including enterprise-wide analysis for anomalies. </a:t>
            </a:r>
          </a:p>
          <a:p>
            <a:pPr marL="285750" lvl="0" indent="-285750">
              <a:buFont typeface="Wingdings" panose="05000000000000000000" pitchFamily="2" charset="2"/>
              <a:buChar char="v"/>
            </a:pPr>
            <a:r>
              <a:rPr lang="en-US" sz="900" dirty="0" smtClean="0"/>
              <a:t>Outside Directors, Proxy Holders, or Trustees interacts directly with the cleared contractor site employees (training program, vulnerability assessment, compliance visits, etc.) with effective impacts. </a:t>
            </a:r>
          </a:p>
          <a:p>
            <a:pPr marL="285750" lvl="0" indent="-285750">
              <a:buFont typeface="Wingdings" panose="05000000000000000000" pitchFamily="2" charset="2"/>
              <a:buChar char="v"/>
            </a:pPr>
            <a:r>
              <a:rPr lang="en-US" sz="900" dirty="0" smtClean="0"/>
              <a:t>Requiring that all electronic communications to the parent or affiliates obtain advance approval. </a:t>
            </a:r>
          </a:p>
          <a:p>
            <a:pPr marL="285750" lvl="0" indent="-285750">
              <a:buFont typeface="Wingdings" panose="05000000000000000000" pitchFamily="2" charset="2"/>
              <a:buChar char="v"/>
            </a:pPr>
            <a:r>
              <a:rPr lang="en-US" sz="900" dirty="0" smtClean="0"/>
              <a:t>Implements and maintains system for automatic designation of emails to/from foreign parent/affiliates. </a:t>
            </a:r>
          </a:p>
          <a:p>
            <a:pPr marL="285750" lvl="0" indent="-285750">
              <a:buFont typeface="Wingdings" panose="05000000000000000000" pitchFamily="2" charset="2"/>
              <a:buChar char="v"/>
            </a:pPr>
            <a:r>
              <a:rPr lang="en-US" sz="900" dirty="0" smtClean="0"/>
              <a:t>Appointment of additional Outside Directors, Proxy Holders, or Trustees. The facility must demonstrate the benefit in additional FOCI oversight these persons add (i.e. OD is assigned specifically to monitor and report on X). </a:t>
            </a:r>
          </a:p>
          <a:p>
            <a:pPr marL="285750" lvl="0" indent="-285750">
              <a:buFont typeface="Wingdings" panose="05000000000000000000" pitchFamily="2" charset="2"/>
              <a:buChar char="v"/>
            </a:pPr>
            <a:endParaRPr lang="en-US" sz="900" dirty="0"/>
          </a:p>
        </p:txBody>
      </p:sp>
      <p:sp>
        <p:nvSpPr>
          <p:cNvPr id="8" name="TextBox 7"/>
          <p:cNvSpPr txBox="1"/>
          <p:nvPr/>
        </p:nvSpPr>
        <p:spPr>
          <a:xfrm>
            <a:off x="3048000" y="609600"/>
            <a:ext cx="3918060" cy="584775"/>
          </a:xfrm>
          <a:prstGeom prst="rect">
            <a:avLst/>
          </a:prstGeom>
          <a:noFill/>
        </p:spPr>
        <p:txBody>
          <a:bodyPr wrap="none" rtlCol="0">
            <a:spAutoFit/>
          </a:bodyPr>
          <a:lstStyle/>
          <a:p>
            <a:r>
              <a:rPr lang="en-US" sz="3200" dirty="0" smtClean="0">
                <a:solidFill>
                  <a:schemeClr val="tx2">
                    <a:lumMod val="75000"/>
                  </a:schemeClr>
                </a:solidFill>
              </a:rPr>
              <a:t>Enhancement Ideas:</a:t>
            </a:r>
            <a:endParaRPr lang="en-US" sz="3200" dirty="0">
              <a:solidFill>
                <a:schemeClr val="tx2">
                  <a:lumMod val="75000"/>
                </a:schemeClr>
              </a:solidFill>
            </a:endParaRPr>
          </a:p>
        </p:txBody>
      </p:sp>
      <p:sp>
        <p:nvSpPr>
          <p:cNvPr id="9" name="5-Point Star 8"/>
          <p:cNvSpPr/>
          <p:nvPr/>
        </p:nvSpPr>
        <p:spPr>
          <a:xfrm>
            <a:off x="5372100" y="6400800"/>
            <a:ext cx="2667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79254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75" y="5410200"/>
            <a:ext cx="5867400" cy="1219200"/>
          </a:xfrm>
          <a:ln>
            <a:solidFill>
              <a:schemeClr val="tx2">
                <a:lumMod val="50000"/>
              </a:schemeClr>
            </a:solidFill>
          </a:ln>
        </p:spPr>
        <p:txBody>
          <a:bodyPr/>
          <a:lstStyle/>
          <a:p>
            <a:r>
              <a:rPr lang="en-US" sz="1400" dirty="0" smtClean="0"/>
              <a:t>Enhancement defined:</a:t>
            </a:r>
            <a:r>
              <a:rPr lang="en-US" sz="900" dirty="0" smtClean="0"/>
              <a:t/>
            </a:r>
            <a:br>
              <a:rPr lang="en-US" sz="900" dirty="0" smtClean="0"/>
            </a:br>
            <a:r>
              <a:rPr lang="en-US" sz="900" dirty="0">
                <a:solidFill>
                  <a:schemeClr val="tx1"/>
                </a:solidFill>
              </a:rPr>
              <a:t>Facility has deployed an enhanced process for managing classified information and/or has implemented additional Physical Security measures, with built-in features to identify anomalies. Intent of this category is to encourage security programs to maximize the protection and accountability of classified material on-site by implementing effective processes, regardless of quantity of classified holdings. </a:t>
            </a:r>
            <a:r>
              <a:rPr lang="en-US" sz="900" dirty="0"/>
              <a:t/>
            </a:r>
            <a:br>
              <a:rPr lang="en-US" sz="900" dirty="0"/>
            </a:br>
            <a:endParaRPr lang="en-US" sz="900" dirty="0"/>
          </a:p>
        </p:txBody>
      </p:sp>
      <p:sp>
        <p:nvSpPr>
          <p:cNvPr id="6" name="Oval 5"/>
          <p:cNvSpPr/>
          <p:nvPr/>
        </p:nvSpPr>
        <p:spPr>
          <a:xfrm>
            <a:off x="133350" y="4962525"/>
            <a:ext cx="2667000" cy="609600"/>
          </a:xfrm>
          <a:prstGeom prst="ellipse">
            <a:avLst/>
          </a:prstGeom>
          <a:no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0" y="1483816"/>
            <a:ext cx="5162550" cy="4154984"/>
          </a:xfrm>
          <a:prstGeom prst="rect">
            <a:avLst/>
          </a:prstGeom>
        </p:spPr>
        <p:txBody>
          <a:bodyPr wrap="square">
            <a:spAutoFit/>
          </a:bodyPr>
          <a:lstStyle/>
          <a:p>
            <a:pPr marL="285750" lvl="0" indent="-285750">
              <a:buFont typeface="Wingdings" panose="05000000000000000000" pitchFamily="2" charset="2"/>
              <a:buChar char="v"/>
            </a:pPr>
            <a:r>
              <a:rPr lang="en-US" sz="1200" dirty="0" smtClean="0"/>
              <a:t>Information Management System (electronic or physical) reflects history of location and disposition for material in the facility for Secret and Confidential material (100% inventory and accountability, paralleling requirements for Top Secret). </a:t>
            </a:r>
          </a:p>
          <a:p>
            <a:pPr marL="285750" lvl="0" indent="-285750">
              <a:buFont typeface="Wingdings" panose="05000000000000000000" pitchFamily="2" charset="2"/>
              <a:buChar char="v"/>
            </a:pPr>
            <a:endParaRPr lang="en-US" sz="1200" dirty="0" smtClean="0"/>
          </a:p>
          <a:p>
            <a:pPr marL="285750" lvl="0" indent="-285750">
              <a:buFont typeface="Wingdings" panose="05000000000000000000" pitchFamily="2" charset="2"/>
              <a:buChar char="v"/>
            </a:pPr>
            <a:r>
              <a:rPr lang="en-US" sz="1200" dirty="0" smtClean="0"/>
              <a:t>Working papers are fully marked and automatically brought into IMS regardless of date of creation. </a:t>
            </a:r>
          </a:p>
          <a:p>
            <a:pPr marL="285750" lvl="0" indent="-285750">
              <a:buFont typeface="Wingdings" panose="05000000000000000000" pitchFamily="2" charset="2"/>
              <a:buChar char="v"/>
            </a:pPr>
            <a:endParaRPr lang="en-US" sz="1200" dirty="0" smtClean="0"/>
          </a:p>
          <a:p>
            <a:pPr marL="285750" lvl="0" indent="-285750">
              <a:buFont typeface="Wingdings" panose="05000000000000000000" pitchFamily="2" charset="2"/>
              <a:buChar char="v"/>
            </a:pPr>
            <a:r>
              <a:rPr lang="en-US" sz="1200" dirty="0" smtClean="0"/>
              <a:t>Safe custodian performs 100% check-in/check-out of materials, reviews material for appropriate markings and classification. DO THIS MULTIPLE TIMES.</a:t>
            </a:r>
          </a:p>
          <a:p>
            <a:pPr marL="285750" lvl="0" indent="-285750">
              <a:buFont typeface="Wingdings" panose="05000000000000000000" pitchFamily="2" charset="2"/>
              <a:buChar char="v"/>
            </a:pPr>
            <a:endParaRPr lang="en-US" sz="1200" dirty="0" smtClean="0"/>
          </a:p>
          <a:p>
            <a:pPr marL="285750" lvl="0" indent="-285750">
              <a:buFont typeface="Wingdings" panose="05000000000000000000" pitchFamily="2" charset="2"/>
              <a:buChar char="v"/>
            </a:pPr>
            <a:r>
              <a:rPr lang="en-US" sz="1200" dirty="0" smtClean="0"/>
              <a:t>Monitored and recorded CCTV, card access readers, biometric equipment strategically positioned around controlled areas with on-going analysis of data. </a:t>
            </a:r>
          </a:p>
          <a:p>
            <a:pPr marL="285750" lvl="0" indent="-285750">
              <a:buFont typeface="Wingdings" panose="05000000000000000000" pitchFamily="2" charset="2"/>
              <a:buChar char="v"/>
            </a:pPr>
            <a:endParaRPr lang="en-US" sz="1200" dirty="0" smtClean="0"/>
          </a:p>
          <a:p>
            <a:pPr marL="285750" lvl="0" indent="-285750">
              <a:buFont typeface="Wingdings" panose="05000000000000000000" pitchFamily="2" charset="2"/>
              <a:buChar char="v"/>
            </a:pPr>
            <a:r>
              <a:rPr lang="en-US" sz="1200" dirty="0" smtClean="0"/>
              <a:t>In addition to supplemental control requirements, facility has written procedures outlining guard personnel responsibilities to include verifying safes, closed areas, etc. are properly secured and/or verifying working areas are free of classified information and maintain documentation of performance. </a:t>
            </a:r>
          </a:p>
          <a:p>
            <a:pPr marL="285750" lvl="0" indent="-285750">
              <a:buFont typeface="Wingdings" panose="05000000000000000000" pitchFamily="2" charset="2"/>
              <a:buChar char="v"/>
            </a:pPr>
            <a:endParaRPr lang="en-US" sz="1200" dirty="0"/>
          </a:p>
        </p:txBody>
      </p:sp>
      <p:sp>
        <p:nvSpPr>
          <p:cNvPr id="8" name="TextBox 7"/>
          <p:cNvSpPr txBox="1"/>
          <p:nvPr/>
        </p:nvSpPr>
        <p:spPr>
          <a:xfrm>
            <a:off x="3048000" y="609600"/>
            <a:ext cx="3918060" cy="584775"/>
          </a:xfrm>
          <a:prstGeom prst="rect">
            <a:avLst/>
          </a:prstGeom>
          <a:noFill/>
        </p:spPr>
        <p:txBody>
          <a:bodyPr wrap="none" rtlCol="0">
            <a:spAutoFit/>
          </a:bodyPr>
          <a:lstStyle/>
          <a:p>
            <a:r>
              <a:rPr lang="en-US" sz="3200" dirty="0" smtClean="0">
                <a:solidFill>
                  <a:schemeClr val="tx2">
                    <a:lumMod val="75000"/>
                  </a:schemeClr>
                </a:solidFill>
              </a:rPr>
              <a:t>Enhancement Ideas:</a:t>
            </a:r>
            <a:endParaRPr lang="en-US" sz="3200" dirty="0">
              <a:solidFill>
                <a:schemeClr val="tx2">
                  <a:lumMod val="75000"/>
                </a:schemeClr>
              </a:solidFill>
            </a:endParaRPr>
          </a:p>
        </p:txBody>
      </p:sp>
      <p:sp>
        <p:nvSpPr>
          <p:cNvPr id="3" name="Rectangle 2"/>
          <p:cNvSpPr/>
          <p:nvPr/>
        </p:nvSpPr>
        <p:spPr>
          <a:xfrm>
            <a:off x="3200400" y="1143000"/>
            <a:ext cx="4572000" cy="461665"/>
          </a:xfrm>
          <a:prstGeom prst="rect">
            <a:avLst/>
          </a:prstGeom>
        </p:spPr>
        <p:txBody>
          <a:bodyPr>
            <a:spAutoFit/>
          </a:bodyPr>
          <a:lstStyle/>
          <a:p>
            <a:endParaRPr lang="en-US" sz="1200" dirty="0" smtClean="0"/>
          </a:p>
          <a:p>
            <a:endParaRPr lang="en-US" sz="1200" dirty="0"/>
          </a:p>
        </p:txBody>
      </p:sp>
      <p:sp>
        <p:nvSpPr>
          <p:cNvPr id="9" name="5-Point Star 8"/>
          <p:cNvSpPr/>
          <p:nvPr/>
        </p:nvSpPr>
        <p:spPr>
          <a:xfrm>
            <a:off x="5600700" y="6400800"/>
            <a:ext cx="2667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747621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381000" y="2743200"/>
            <a:ext cx="8382000" cy="3505200"/>
          </a:xfrm>
        </p:spPr>
        <p:txBody>
          <a:bodyPr>
            <a:normAutofit lnSpcReduction="10000"/>
          </a:bodyPr>
          <a:lstStyle/>
          <a:p>
            <a:pPr marL="285750" indent="-285750" algn="l">
              <a:buFont typeface="Wingdings" panose="05000000000000000000" pitchFamily="2" charset="2"/>
              <a:buChar char="v"/>
            </a:pPr>
            <a:r>
              <a:rPr lang="en-US" dirty="0" smtClean="0"/>
              <a:t>Per </a:t>
            </a:r>
            <a:r>
              <a:rPr lang="en-US" dirty="0" err="1" smtClean="0"/>
              <a:t>nispom</a:t>
            </a:r>
            <a:r>
              <a:rPr lang="en-US" dirty="0" smtClean="0"/>
              <a:t> 1-206 (“security reviews”) </a:t>
            </a:r>
            <a:r>
              <a:rPr lang="en-US" dirty="0" err="1" smtClean="0"/>
              <a:t>dss</a:t>
            </a:r>
            <a:r>
              <a:rPr lang="en-US" dirty="0" smtClean="0"/>
              <a:t> performs assessments of all cleared contractor facilities under its cognizance.</a:t>
            </a:r>
          </a:p>
          <a:p>
            <a:pPr marL="285750" indent="-285750" algn="l">
              <a:buFont typeface="Wingdings" panose="05000000000000000000" pitchFamily="2" charset="2"/>
              <a:buChar char="v"/>
            </a:pPr>
            <a:endParaRPr lang="en-US" dirty="0" smtClean="0"/>
          </a:p>
          <a:p>
            <a:pPr marL="285750" indent="-285750" algn="l">
              <a:buFont typeface="Wingdings" panose="05000000000000000000" pitchFamily="2" charset="2"/>
              <a:buChar char="v"/>
            </a:pPr>
            <a:r>
              <a:rPr lang="en-US" dirty="0" smtClean="0"/>
              <a:t>The purpose of the </a:t>
            </a:r>
            <a:r>
              <a:rPr lang="en-US" dirty="0" err="1" smtClean="0"/>
              <a:t>sva</a:t>
            </a:r>
            <a:r>
              <a:rPr lang="en-US" dirty="0" smtClean="0"/>
              <a:t> is to ensure facilities are compliant with </a:t>
            </a:r>
            <a:r>
              <a:rPr lang="en-US" dirty="0" err="1" smtClean="0"/>
              <a:t>nispom</a:t>
            </a:r>
            <a:r>
              <a:rPr lang="en-US" dirty="0" smtClean="0"/>
              <a:t> requirements</a:t>
            </a:r>
          </a:p>
          <a:p>
            <a:pPr marL="285750" indent="-285750" algn="l">
              <a:buFont typeface="Wingdings" panose="05000000000000000000" pitchFamily="2" charset="2"/>
              <a:buChar char="v"/>
            </a:pPr>
            <a:endParaRPr lang="en-US" dirty="0"/>
          </a:p>
          <a:p>
            <a:pPr marL="285750" indent="-285750" algn="l">
              <a:buFont typeface="Wingdings" panose="05000000000000000000" pitchFamily="2" charset="2"/>
              <a:buChar char="v"/>
            </a:pPr>
            <a:r>
              <a:rPr lang="en-US" dirty="0" err="1" smtClean="0"/>
              <a:t>Dss</a:t>
            </a:r>
            <a:r>
              <a:rPr lang="en-US" dirty="0" smtClean="0"/>
              <a:t> identifies vulnerabilities and enhancements and identifies an assessment rating.</a:t>
            </a:r>
          </a:p>
          <a:p>
            <a:pPr marL="285750" indent="-285750" algn="l">
              <a:buFont typeface="Wingdings" panose="05000000000000000000" pitchFamily="2" charset="2"/>
              <a:buChar char="v"/>
            </a:pPr>
            <a:endParaRPr lang="en-US" dirty="0" smtClean="0"/>
          </a:p>
          <a:p>
            <a:pPr marL="285750" indent="-285750" algn="l">
              <a:buFont typeface="Wingdings" panose="05000000000000000000" pitchFamily="2" charset="2"/>
              <a:buChar char="v"/>
            </a:pPr>
            <a:r>
              <a:rPr lang="en-US" dirty="0" smtClean="0"/>
              <a:t>Conducted every 12, 18, 24+ based on your facility of interest level (fil)</a:t>
            </a:r>
          </a:p>
          <a:p>
            <a:pPr marL="285750" indent="-285750" algn="l">
              <a:buFont typeface="Wingdings" panose="05000000000000000000" pitchFamily="2" charset="2"/>
              <a:buChar char="v"/>
            </a:pPr>
            <a:endParaRPr lang="en-US" dirty="0" smtClean="0"/>
          </a:p>
          <a:p>
            <a:pPr marL="285750" indent="-285750" algn="l">
              <a:buFont typeface="Wingdings" panose="05000000000000000000" pitchFamily="2" charset="2"/>
              <a:buChar char="v"/>
            </a:pPr>
            <a:endParaRPr lang="en-US" dirty="0"/>
          </a:p>
        </p:txBody>
      </p:sp>
      <p:sp>
        <p:nvSpPr>
          <p:cNvPr id="3" name="Title 2"/>
          <p:cNvSpPr>
            <a:spLocks noGrp="1"/>
          </p:cNvSpPr>
          <p:nvPr>
            <p:ph type="title"/>
          </p:nvPr>
        </p:nvSpPr>
        <p:spPr/>
        <p:txBody>
          <a:bodyPr/>
          <a:lstStyle/>
          <a:p>
            <a:r>
              <a:rPr lang="en-US" dirty="0" smtClean="0"/>
              <a:t>Security Vulnerability Assessment</a:t>
            </a:r>
            <a:endParaRPr lang="en-US" dirty="0"/>
          </a:p>
        </p:txBody>
      </p:sp>
      <p:sp>
        <p:nvSpPr>
          <p:cNvPr id="4" name="5-Point Star 3"/>
          <p:cNvSpPr/>
          <p:nvPr/>
        </p:nvSpPr>
        <p:spPr>
          <a:xfrm>
            <a:off x="4419600" y="6096000"/>
            <a:ext cx="2667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583687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2">
                <a:lumMod val="50000"/>
              </a:schemeClr>
            </a:solidFill>
          </a:ln>
        </p:spPr>
        <p:txBody>
          <a:bodyPr/>
          <a:lstStyle/>
          <a:p>
            <a:r>
              <a:rPr lang="en-US" sz="1400" dirty="0" smtClean="0"/>
              <a:t>Enhancement defined:</a:t>
            </a:r>
            <a:r>
              <a:rPr lang="en-US" sz="900" dirty="0" smtClean="0"/>
              <a:t/>
            </a:r>
            <a:br>
              <a:rPr lang="en-US" sz="900" dirty="0" smtClean="0"/>
            </a:br>
            <a:r>
              <a:rPr lang="en-US" sz="900" dirty="0">
                <a:solidFill>
                  <a:schemeClr val="tx1"/>
                </a:solidFill>
              </a:rPr>
              <a:t>Incorporating process enhancements and leveraging tools to expand the overall security posture of accredited information systems. Intent of this category is to encourage security programs to maximize protection of classified information on IS. </a:t>
            </a:r>
            <a:r>
              <a:rPr lang="en-US" sz="900" dirty="0"/>
              <a:t/>
            </a:r>
            <a:br>
              <a:rPr lang="en-US" sz="900" dirty="0"/>
            </a:br>
            <a:endParaRPr lang="en-US" sz="900" dirty="0"/>
          </a:p>
        </p:txBody>
      </p:sp>
      <p:sp>
        <p:nvSpPr>
          <p:cNvPr id="6" name="Oval 5"/>
          <p:cNvSpPr/>
          <p:nvPr/>
        </p:nvSpPr>
        <p:spPr>
          <a:xfrm>
            <a:off x="152400" y="5457825"/>
            <a:ext cx="2667000" cy="533400"/>
          </a:xfrm>
          <a:prstGeom prst="ellipse">
            <a:avLst/>
          </a:prstGeom>
          <a:noFill/>
          <a:ln w="57150">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048000" y="1158657"/>
            <a:ext cx="5162550" cy="3970318"/>
          </a:xfrm>
          <a:prstGeom prst="rect">
            <a:avLst/>
          </a:prstGeom>
        </p:spPr>
        <p:txBody>
          <a:bodyPr wrap="square">
            <a:spAutoFit/>
          </a:bodyPr>
          <a:lstStyle/>
          <a:p>
            <a:pPr marL="285750" lvl="0" indent="-285750">
              <a:buFont typeface="Wingdings" panose="05000000000000000000" pitchFamily="2" charset="2"/>
              <a:buChar char="v"/>
            </a:pPr>
            <a:r>
              <a:rPr lang="en-US" sz="1200" dirty="0" smtClean="0"/>
              <a:t>Development and use of a formalized SOP and a comprehensive checklist to augment a detailed weekly audit review process which describes what is performed during the review of large, complex IS (LANs/WANs) with multiple Operating Systems. </a:t>
            </a:r>
          </a:p>
          <a:p>
            <a:pPr marL="285750" lvl="0" indent="-285750">
              <a:buFont typeface="Wingdings" panose="05000000000000000000" pitchFamily="2" charset="2"/>
              <a:buChar char="v"/>
            </a:pPr>
            <a:r>
              <a:rPr lang="en-US" sz="1200" dirty="0" smtClean="0"/>
              <a:t>Additional IS oversight processes put in place to enhance security of classified information residing on IS. </a:t>
            </a:r>
          </a:p>
          <a:p>
            <a:pPr marL="285750" lvl="0" indent="-285750">
              <a:buFont typeface="Wingdings" panose="05000000000000000000" pitchFamily="2" charset="2"/>
              <a:buChar char="v"/>
            </a:pPr>
            <a:r>
              <a:rPr lang="en-US" sz="1200" dirty="0" smtClean="0"/>
              <a:t>Develop, implement, and utilize significant and effective (LAN/WAN based) Information System audit trail reduction/collection or analysis tools/scripts. These tools help focus on real security relevant events while minimizing the amount of non-security relevant data extracted within the audits. </a:t>
            </a:r>
          </a:p>
          <a:p>
            <a:pPr marL="285750" lvl="0" indent="-285750">
              <a:buFont typeface="Wingdings" panose="05000000000000000000" pitchFamily="2" charset="2"/>
              <a:buChar char="v"/>
            </a:pPr>
            <a:r>
              <a:rPr lang="en-US" sz="1200" dirty="0" smtClean="0"/>
              <a:t>Use of a file or scripts that tracks downloaded files and/or compares generation records for unauthorized classified downloads and review/auditing of report outputs. </a:t>
            </a:r>
          </a:p>
          <a:p>
            <a:pPr marL="285750" lvl="0" indent="-285750">
              <a:buFont typeface="Wingdings" panose="05000000000000000000" pitchFamily="2" charset="2"/>
              <a:buChar char="v"/>
            </a:pPr>
            <a:r>
              <a:rPr lang="en-US" sz="1200" dirty="0" smtClean="0"/>
              <a:t>Use of a file or scripts that tracks and/or block unauthorized USB connections and review/auditing of report outputs. </a:t>
            </a:r>
          </a:p>
          <a:p>
            <a:pPr marL="285750" lvl="0" indent="-285750">
              <a:buFont typeface="Wingdings" panose="05000000000000000000" pitchFamily="2" charset="2"/>
              <a:buChar char="v"/>
            </a:pPr>
            <a:r>
              <a:rPr lang="en-US" sz="1200" dirty="0" smtClean="0"/>
              <a:t>Utilize scripts to maintain compliance to the SSP and ODAA's baseline. The scripts validate Security Relevant Object (SRO) settings and report back if discrepancies are found. ISSM reviews and acts on report findings. </a:t>
            </a:r>
          </a:p>
          <a:p>
            <a:pPr marL="285750" lvl="0" indent="-285750">
              <a:buFont typeface="Wingdings" panose="05000000000000000000" pitchFamily="2" charset="2"/>
              <a:buChar char="v"/>
            </a:pPr>
            <a:endParaRPr lang="en-US" sz="1200" dirty="0"/>
          </a:p>
        </p:txBody>
      </p:sp>
      <p:sp>
        <p:nvSpPr>
          <p:cNvPr id="8" name="TextBox 7"/>
          <p:cNvSpPr txBox="1"/>
          <p:nvPr/>
        </p:nvSpPr>
        <p:spPr>
          <a:xfrm>
            <a:off x="3048000" y="609600"/>
            <a:ext cx="3918060" cy="584775"/>
          </a:xfrm>
          <a:prstGeom prst="rect">
            <a:avLst/>
          </a:prstGeom>
          <a:noFill/>
        </p:spPr>
        <p:txBody>
          <a:bodyPr wrap="none" rtlCol="0">
            <a:spAutoFit/>
          </a:bodyPr>
          <a:lstStyle/>
          <a:p>
            <a:r>
              <a:rPr lang="en-US" sz="3200" dirty="0" smtClean="0">
                <a:solidFill>
                  <a:schemeClr val="tx2">
                    <a:lumMod val="75000"/>
                  </a:schemeClr>
                </a:solidFill>
              </a:rPr>
              <a:t>Enhancement Ideas:</a:t>
            </a:r>
            <a:endParaRPr lang="en-US" sz="3200" dirty="0">
              <a:solidFill>
                <a:schemeClr val="tx2">
                  <a:lumMod val="75000"/>
                </a:schemeClr>
              </a:solidFill>
            </a:endParaRPr>
          </a:p>
        </p:txBody>
      </p:sp>
      <p:sp>
        <p:nvSpPr>
          <p:cNvPr id="9" name="5-Point Star 8"/>
          <p:cNvSpPr/>
          <p:nvPr/>
        </p:nvSpPr>
        <p:spPr>
          <a:xfrm>
            <a:off x="5524500" y="6400800"/>
            <a:ext cx="2667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61539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Recap</a:t>
            </a:r>
            <a:endParaRPr lang="en-US" dirty="0"/>
          </a:p>
        </p:txBody>
      </p:sp>
      <p:sp>
        <p:nvSpPr>
          <p:cNvPr id="4" name="TextBox 3"/>
          <p:cNvSpPr txBox="1"/>
          <p:nvPr/>
        </p:nvSpPr>
        <p:spPr>
          <a:xfrm>
            <a:off x="762000" y="2683133"/>
            <a:ext cx="2217274" cy="369332"/>
          </a:xfrm>
          <a:prstGeom prst="rect">
            <a:avLst/>
          </a:prstGeom>
          <a:noFill/>
        </p:spPr>
        <p:txBody>
          <a:bodyPr wrap="none" rtlCol="0">
            <a:spAutoFit/>
          </a:bodyPr>
          <a:lstStyle/>
          <a:p>
            <a:r>
              <a:rPr lang="en-US" dirty="0" smtClean="0"/>
              <a:t>Go Above &amp; Beyond</a:t>
            </a:r>
            <a:endParaRPr lang="en-US" dirty="0"/>
          </a:p>
        </p:txBody>
      </p:sp>
      <p:sp>
        <p:nvSpPr>
          <p:cNvPr id="5" name="TextBox 4"/>
          <p:cNvSpPr txBox="1"/>
          <p:nvPr/>
        </p:nvSpPr>
        <p:spPr>
          <a:xfrm>
            <a:off x="5105400" y="2590800"/>
            <a:ext cx="3188693" cy="369332"/>
          </a:xfrm>
          <a:prstGeom prst="rect">
            <a:avLst/>
          </a:prstGeom>
          <a:noFill/>
        </p:spPr>
        <p:txBody>
          <a:bodyPr wrap="none" rtlCol="0">
            <a:spAutoFit/>
          </a:bodyPr>
          <a:lstStyle/>
          <a:p>
            <a:r>
              <a:rPr lang="en-US" dirty="0" smtClean="0"/>
              <a:t>Start with “low hanging fruit”</a:t>
            </a:r>
          </a:p>
        </p:txBody>
      </p:sp>
      <p:sp>
        <p:nvSpPr>
          <p:cNvPr id="6" name="TextBox 5"/>
          <p:cNvSpPr txBox="1"/>
          <p:nvPr/>
        </p:nvSpPr>
        <p:spPr>
          <a:xfrm>
            <a:off x="2035217" y="3135868"/>
            <a:ext cx="5051383" cy="369332"/>
          </a:xfrm>
          <a:prstGeom prst="rect">
            <a:avLst/>
          </a:prstGeom>
          <a:noFill/>
        </p:spPr>
        <p:txBody>
          <a:bodyPr wrap="none" rtlCol="0">
            <a:spAutoFit/>
          </a:bodyPr>
          <a:lstStyle/>
          <a:p>
            <a:r>
              <a:rPr lang="en-US" dirty="0" smtClean="0"/>
              <a:t>Start your own Cyber Security Awareness group</a:t>
            </a:r>
            <a:endParaRPr lang="en-US" dirty="0"/>
          </a:p>
        </p:txBody>
      </p:sp>
      <p:sp>
        <p:nvSpPr>
          <p:cNvPr id="8" name="TextBox 7"/>
          <p:cNvSpPr txBox="1"/>
          <p:nvPr/>
        </p:nvSpPr>
        <p:spPr>
          <a:xfrm>
            <a:off x="304800" y="3581400"/>
            <a:ext cx="4349268" cy="369332"/>
          </a:xfrm>
          <a:prstGeom prst="rect">
            <a:avLst/>
          </a:prstGeom>
          <a:noFill/>
        </p:spPr>
        <p:txBody>
          <a:bodyPr wrap="none" rtlCol="0">
            <a:spAutoFit/>
          </a:bodyPr>
          <a:lstStyle/>
          <a:p>
            <a:r>
              <a:rPr lang="en-US" dirty="0" smtClean="0"/>
              <a:t>Take advantage of training opportunities</a:t>
            </a:r>
            <a:endParaRPr lang="en-US" dirty="0"/>
          </a:p>
        </p:txBody>
      </p:sp>
      <p:sp>
        <p:nvSpPr>
          <p:cNvPr id="9" name="TextBox 8"/>
          <p:cNvSpPr txBox="1"/>
          <p:nvPr/>
        </p:nvSpPr>
        <p:spPr>
          <a:xfrm>
            <a:off x="5694231" y="3886200"/>
            <a:ext cx="2784737" cy="369332"/>
          </a:xfrm>
          <a:prstGeom prst="rect">
            <a:avLst/>
          </a:prstGeom>
          <a:noFill/>
        </p:spPr>
        <p:txBody>
          <a:bodyPr wrap="none" rtlCol="0">
            <a:spAutoFit/>
          </a:bodyPr>
          <a:lstStyle/>
          <a:p>
            <a:r>
              <a:rPr lang="en-US" dirty="0" smtClean="0"/>
              <a:t>Limit your vulnerabilities</a:t>
            </a:r>
            <a:endParaRPr lang="en-US" dirty="0"/>
          </a:p>
        </p:txBody>
      </p:sp>
      <p:sp>
        <p:nvSpPr>
          <p:cNvPr id="10" name="TextBox 9"/>
          <p:cNvSpPr txBox="1"/>
          <p:nvPr/>
        </p:nvSpPr>
        <p:spPr>
          <a:xfrm>
            <a:off x="536022" y="4355068"/>
            <a:ext cx="5976316" cy="369332"/>
          </a:xfrm>
          <a:prstGeom prst="rect">
            <a:avLst/>
          </a:prstGeom>
          <a:noFill/>
        </p:spPr>
        <p:txBody>
          <a:bodyPr wrap="none" rtlCol="0">
            <a:spAutoFit/>
          </a:bodyPr>
          <a:lstStyle/>
          <a:p>
            <a:r>
              <a:rPr lang="en-US" dirty="0" smtClean="0"/>
              <a:t>Develop &amp; maintain a GREAT rapport with you DSS reps</a:t>
            </a:r>
            <a:endParaRPr lang="en-US" dirty="0"/>
          </a:p>
        </p:txBody>
      </p:sp>
      <p:sp>
        <p:nvSpPr>
          <p:cNvPr id="11" name="TextBox 10"/>
          <p:cNvSpPr txBox="1"/>
          <p:nvPr/>
        </p:nvSpPr>
        <p:spPr>
          <a:xfrm>
            <a:off x="1428191" y="4800600"/>
            <a:ext cx="3143809" cy="369332"/>
          </a:xfrm>
          <a:prstGeom prst="rect">
            <a:avLst/>
          </a:prstGeom>
          <a:noFill/>
        </p:spPr>
        <p:txBody>
          <a:bodyPr wrap="none" rtlCol="0">
            <a:spAutoFit/>
          </a:bodyPr>
          <a:lstStyle/>
          <a:p>
            <a:r>
              <a:rPr lang="en-US" dirty="0" smtClean="0"/>
              <a:t>Share ideas or mentor others</a:t>
            </a:r>
            <a:endParaRPr lang="en-US" dirty="0"/>
          </a:p>
        </p:txBody>
      </p:sp>
      <p:sp>
        <p:nvSpPr>
          <p:cNvPr id="13" name="TextBox 12"/>
          <p:cNvSpPr txBox="1"/>
          <p:nvPr/>
        </p:nvSpPr>
        <p:spPr>
          <a:xfrm>
            <a:off x="4007140" y="5181600"/>
            <a:ext cx="3384260" cy="369332"/>
          </a:xfrm>
          <a:prstGeom prst="rect">
            <a:avLst/>
          </a:prstGeom>
          <a:noFill/>
        </p:spPr>
        <p:txBody>
          <a:bodyPr wrap="none" rtlCol="0">
            <a:spAutoFit/>
          </a:bodyPr>
          <a:lstStyle/>
          <a:p>
            <a:r>
              <a:rPr lang="en-US" dirty="0" smtClean="0"/>
              <a:t>Become involved in IAC groups</a:t>
            </a:r>
            <a:endParaRPr lang="en-US" dirty="0"/>
          </a:p>
        </p:txBody>
      </p:sp>
      <p:sp>
        <p:nvSpPr>
          <p:cNvPr id="14" name="TextBox 13"/>
          <p:cNvSpPr txBox="1"/>
          <p:nvPr/>
        </p:nvSpPr>
        <p:spPr>
          <a:xfrm>
            <a:off x="609600" y="5562600"/>
            <a:ext cx="2914580" cy="369332"/>
          </a:xfrm>
          <a:prstGeom prst="rect">
            <a:avLst/>
          </a:prstGeom>
          <a:noFill/>
        </p:spPr>
        <p:txBody>
          <a:bodyPr wrap="none" rtlCol="0">
            <a:spAutoFit/>
          </a:bodyPr>
          <a:lstStyle/>
          <a:p>
            <a:r>
              <a:rPr lang="en-US" dirty="0" smtClean="0"/>
              <a:t>Be Proactive…not Reactive</a:t>
            </a:r>
            <a:endParaRPr lang="en-US" dirty="0"/>
          </a:p>
        </p:txBody>
      </p:sp>
      <p:sp>
        <p:nvSpPr>
          <p:cNvPr id="15" name="TextBox 14"/>
          <p:cNvSpPr txBox="1"/>
          <p:nvPr/>
        </p:nvSpPr>
        <p:spPr>
          <a:xfrm>
            <a:off x="4268259" y="5638800"/>
            <a:ext cx="3961341" cy="369332"/>
          </a:xfrm>
          <a:prstGeom prst="rect">
            <a:avLst/>
          </a:prstGeom>
          <a:noFill/>
        </p:spPr>
        <p:txBody>
          <a:bodyPr wrap="none" rtlCol="0">
            <a:spAutoFit/>
          </a:bodyPr>
          <a:lstStyle/>
          <a:p>
            <a:r>
              <a:rPr lang="en-US" dirty="0" smtClean="0"/>
              <a:t>Conduct reviews throughout the year</a:t>
            </a:r>
            <a:endParaRPr lang="en-US" dirty="0"/>
          </a:p>
        </p:txBody>
      </p:sp>
      <p:sp>
        <p:nvSpPr>
          <p:cNvPr id="16" name="TextBox 15"/>
          <p:cNvSpPr txBox="1"/>
          <p:nvPr/>
        </p:nvSpPr>
        <p:spPr>
          <a:xfrm>
            <a:off x="2438400" y="6019800"/>
            <a:ext cx="2728632" cy="369332"/>
          </a:xfrm>
          <a:prstGeom prst="rect">
            <a:avLst/>
          </a:prstGeom>
          <a:noFill/>
        </p:spPr>
        <p:txBody>
          <a:bodyPr wrap="none" rtlCol="0">
            <a:spAutoFit/>
          </a:bodyPr>
          <a:lstStyle/>
          <a:p>
            <a:r>
              <a:rPr lang="en-US" dirty="0" smtClean="0"/>
              <a:t>Stay current in your field</a:t>
            </a:r>
            <a:endParaRPr lang="en-US" dirty="0"/>
          </a:p>
        </p:txBody>
      </p:sp>
    </p:spTree>
    <p:extLst>
      <p:ext uri="{BB962C8B-B14F-4D97-AF65-F5344CB8AC3E}">
        <p14:creationId xmlns:p14="http://schemas.microsoft.com/office/powerpoint/2010/main" val="4180636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892424"/>
            <a:ext cx="3855029" cy="289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7351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5800" y="2743200"/>
            <a:ext cx="7394574" cy="2819400"/>
          </a:xfrm>
        </p:spPr>
        <p:txBody>
          <a:bodyPr>
            <a:normAutofit/>
          </a:bodyPr>
          <a:lstStyle/>
          <a:p>
            <a:pPr marL="285750" indent="-285750" algn="l">
              <a:buFont typeface="Wingdings" panose="05000000000000000000" pitchFamily="2" charset="2"/>
              <a:buChar char="v"/>
            </a:pPr>
            <a:r>
              <a:rPr lang="en-US" dirty="0" smtClean="0"/>
              <a:t>Superior (3%-9%)</a:t>
            </a:r>
          </a:p>
          <a:p>
            <a:pPr algn="l"/>
            <a:endParaRPr lang="en-US" dirty="0" smtClean="0"/>
          </a:p>
          <a:p>
            <a:pPr marL="285750" indent="-285750" algn="l">
              <a:buFont typeface="Wingdings" panose="05000000000000000000" pitchFamily="2" charset="2"/>
              <a:buChar char="v"/>
            </a:pPr>
            <a:r>
              <a:rPr lang="en-US" dirty="0" smtClean="0"/>
              <a:t>Commendable (15-20%)</a:t>
            </a:r>
          </a:p>
          <a:p>
            <a:pPr algn="l"/>
            <a:endParaRPr lang="en-US" dirty="0" smtClean="0"/>
          </a:p>
          <a:p>
            <a:pPr marL="285750" indent="-285750" algn="l">
              <a:buFont typeface="Wingdings" panose="05000000000000000000" pitchFamily="2" charset="2"/>
              <a:buChar char="v"/>
            </a:pPr>
            <a:r>
              <a:rPr lang="en-US" dirty="0" smtClean="0"/>
              <a:t>Satisfactory (70-75%)</a:t>
            </a:r>
          </a:p>
          <a:p>
            <a:pPr algn="l"/>
            <a:endParaRPr lang="en-US" dirty="0" smtClean="0"/>
          </a:p>
          <a:p>
            <a:pPr marL="285750" indent="-285750" algn="l">
              <a:buFont typeface="Wingdings" panose="05000000000000000000" pitchFamily="2" charset="2"/>
              <a:buChar char="v"/>
            </a:pPr>
            <a:r>
              <a:rPr lang="en-US" dirty="0" smtClean="0"/>
              <a:t>Marginal (.2% - 1%)</a:t>
            </a:r>
          </a:p>
          <a:p>
            <a:pPr algn="l"/>
            <a:endParaRPr lang="en-US" dirty="0" smtClean="0"/>
          </a:p>
          <a:p>
            <a:pPr marL="285750" indent="-285750" algn="l">
              <a:buFont typeface="Wingdings" panose="05000000000000000000" pitchFamily="2" charset="2"/>
              <a:buChar char="v"/>
            </a:pPr>
            <a:r>
              <a:rPr lang="en-US" dirty="0" smtClean="0"/>
              <a:t>Unsatisfactory (.2% - 1%)</a:t>
            </a:r>
            <a:endParaRPr lang="en-US" dirty="0"/>
          </a:p>
        </p:txBody>
      </p:sp>
      <p:sp>
        <p:nvSpPr>
          <p:cNvPr id="3" name="Title 2"/>
          <p:cNvSpPr>
            <a:spLocks noGrp="1"/>
          </p:cNvSpPr>
          <p:nvPr>
            <p:ph type="title"/>
          </p:nvPr>
        </p:nvSpPr>
        <p:spPr/>
        <p:txBody>
          <a:bodyPr/>
          <a:lstStyle/>
          <a:p>
            <a:r>
              <a:rPr lang="en-US" dirty="0" smtClean="0"/>
              <a:t>Ratings</a:t>
            </a:r>
            <a:endParaRPr lang="en-US" dirty="0"/>
          </a:p>
        </p:txBody>
      </p:sp>
    </p:spTree>
    <p:extLst>
      <p:ext uri="{BB962C8B-B14F-4D97-AF65-F5344CB8AC3E}">
        <p14:creationId xmlns:p14="http://schemas.microsoft.com/office/powerpoint/2010/main" val="208627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22318" y="0"/>
            <a:ext cx="5299364" cy="6858000"/>
          </a:xfrm>
          <a:prstGeom prst="rect">
            <a:avLst/>
          </a:prstGeom>
        </p:spPr>
      </p:pic>
    </p:spTree>
    <p:extLst>
      <p:ext uri="{BB962C8B-B14F-4D97-AF65-F5344CB8AC3E}">
        <p14:creationId xmlns:p14="http://schemas.microsoft.com/office/powerpoint/2010/main" val="3765048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2743200"/>
            <a:ext cx="9067800" cy="2971800"/>
          </a:xfrm>
        </p:spPr>
        <p:txBody>
          <a:bodyPr>
            <a:normAutofit/>
          </a:bodyPr>
          <a:lstStyle/>
          <a:p>
            <a:pPr marL="285750" indent="-285750" algn="l">
              <a:buFont typeface="Wingdings" panose="05000000000000000000" pitchFamily="2" charset="2"/>
              <a:buChar char="v"/>
            </a:pPr>
            <a:r>
              <a:rPr lang="en-US" dirty="0" smtClean="0"/>
              <a:t>If a contractor is not in compliance with the requirements of the </a:t>
            </a:r>
            <a:r>
              <a:rPr lang="en-US" dirty="0" err="1" smtClean="0"/>
              <a:t>nispom</a:t>
            </a:r>
            <a:r>
              <a:rPr lang="en-US" dirty="0" smtClean="0"/>
              <a:t>, they can be issued:</a:t>
            </a:r>
          </a:p>
          <a:p>
            <a:pPr marL="834390" lvl="1" indent="-285750">
              <a:buFont typeface="Wingdings" panose="05000000000000000000" pitchFamily="2" charset="2"/>
              <a:buChar char="v"/>
            </a:pPr>
            <a:r>
              <a:rPr lang="en-US" b="1" dirty="0" smtClean="0"/>
              <a:t>Acute Vulnerability* </a:t>
            </a:r>
            <a:r>
              <a:rPr lang="en-US" dirty="0" smtClean="0"/>
              <a:t>(imminent risk of loss/compromise of classified material)</a:t>
            </a:r>
          </a:p>
          <a:p>
            <a:pPr marL="834390" lvl="1" indent="-285750">
              <a:buFont typeface="Wingdings" panose="05000000000000000000" pitchFamily="2" charset="2"/>
              <a:buChar char="v"/>
            </a:pPr>
            <a:r>
              <a:rPr lang="en-US" b="1" dirty="0" smtClean="0"/>
              <a:t>Critical Vulnerability* </a:t>
            </a:r>
            <a:r>
              <a:rPr lang="en-US" dirty="0" smtClean="0"/>
              <a:t>(serious non-compliance which may result in loss/compromise of classified material)</a:t>
            </a:r>
          </a:p>
          <a:p>
            <a:pPr marL="834390" lvl="1" indent="-285750">
              <a:buFont typeface="Wingdings" panose="05000000000000000000" pitchFamily="2" charset="2"/>
              <a:buChar char="v"/>
            </a:pPr>
            <a:r>
              <a:rPr lang="en-US" b="1" dirty="0" smtClean="0"/>
              <a:t>Vulnerability</a:t>
            </a:r>
            <a:r>
              <a:rPr lang="en-US" dirty="0" smtClean="0"/>
              <a:t> (non-compliance which are not considered acute or critical)</a:t>
            </a:r>
          </a:p>
          <a:p>
            <a:pPr lvl="1" indent="0"/>
            <a:endParaRPr lang="en-US" dirty="0" smtClean="0"/>
          </a:p>
          <a:p>
            <a:pPr marL="834390" lvl="1" indent="-285750">
              <a:buFont typeface="Wingdings" panose="05000000000000000000" pitchFamily="2" charset="2"/>
              <a:buChar char="v"/>
            </a:pPr>
            <a:endParaRPr lang="en-US" dirty="0"/>
          </a:p>
        </p:txBody>
      </p:sp>
      <p:sp>
        <p:nvSpPr>
          <p:cNvPr id="3" name="Title 2"/>
          <p:cNvSpPr>
            <a:spLocks noGrp="1"/>
          </p:cNvSpPr>
          <p:nvPr>
            <p:ph type="title"/>
          </p:nvPr>
        </p:nvSpPr>
        <p:spPr/>
        <p:txBody>
          <a:bodyPr/>
          <a:lstStyle/>
          <a:p>
            <a:r>
              <a:rPr lang="en-US" dirty="0" smtClean="0"/>
              <a:t>Vulnerabilities</a:t>
            </a:r>
            <a:endParaRPr lang="en-US" dirty="0"/>
          </a:p>
        </p:txBody>
      </p:sp>
    </p:spTree>
    <p:extLst>
      <p:ext uri="{BB962C8B-B14F-4D97-AF65-F5344CB8AC3E}">
        <p14:creationId xmlns:p14="http://schemas.microsoft.com/office/powerpoint/2010/main" val="29904055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2743200"/>
            <a:ext cx="9067800" cy="2971800"/>
          </a:xfrm>
        </p:spPr>
        <p:txBody>
          <a:bodyPr>
            <a:normAutofit fontScale="85000" lnSpcReduction="20000"/>
          </a:bodyPr>
          <a:lstStyle/>
          <a:p>
            <a:pPr marL="285750" indent="-285750" algn="l">
              <a:buFont typeface="Wingdings" panose="05000000000000000000" pitchFamily="2" charset="2"/>
              <a:buChar char="v"/>
            </a:pPr>
            <a:r>
              <a:rPr lang="en-US" dirty="0" smtClean="0"/>
              <a:t>Acute and critical vulnerabilities can be further categorized as:</a:t>
            </a:r>
          </a:p>
          <a:p>
            <a:pPr marL="285750" indent="-285750" algn="l">
              <a:buFont typeface="Wingdings" panose="05000000000000000000" pitchFamily="2" charset="2"/>
              <a:buChar char="v"/>
            </a:pPr>
            <a:endParaRPr lang="en-US" dirty="0" smtClean="0"/>
          </a:p>
          <a:p>
            <a:pPr marL="834390" lvl="1" indent="-285750">
              <a:buFont typeface="Wingdings" panose="05000000000000000000" pitchFamily="2" charset="2"/>
              <a:buChar char="v"/>
            </a:pPr>
            <a:r>
              <a:rPr lang="en-US" dirty="0" smtClean="0"/>
              <a:t>Isolated (single occurrence)</a:t>
            </a:r>
          </a:p>
          <a:p>
            <a:pPr lvl="1" indent="0"/>
            <a:endParaRPr lang="en-US" dirty="0" smtClean="0"/>
          </a:p>
          <a:p>
            <a:pPr marL="834390" lvl="1" indent="-285750">
              <a:buFont typeface="Wingdings" panose="05000000000000000000" pitchFamily="2" charset="2"/>
              <a:buChar char="v"/>
            </a:pPr>
            <a:r>
              <a:rPr lang="en-US" dirty="0" smtClean="0"/>
              <a:t>Systemic (deficiency demonstrating defects in a specific subset of the security program, such as lack of security education, maintaining JPAS records, etc.)</a:t>
            </a:r>
          </a:p>
          <a:p>
            <a:pPr marL="834390" lvl="1" indent="-285750">
              <a:buFont typeface="Wingdings" panose="05000000000000000000" pitchFamily="2" charset="2"/>
              <a:buChar char="v"/>
            </a:pPr>
            <a:endParaRPr lang="en-US" dirty="0" smtClean="0"/>
          </a:p>
          <a:p>
            <a:pPr marL="834390" lvl="1" indent="-285750">
              <a:buFont typeface="Wingdings" panose="05000000000000000000" pitchFamily="2" charset="2"/>
              <a:buChar char="v"/>
            </a:pPr>
            <a:r>
              <a:rPr lang="en-US" dirty="0" smtClean="0"/>
              <a:t>Repeat (specific occurrences noted in the last SVA which were not corrected in the subsequent SVA)</a:t>
            </a:r>
          </a:p>
          <a:p>
            <a:pPr lvl="1" indent="0"/>
            <a:endParaRPr lang="en-US" dirty="0" smtClean="0"/>
          </a:p>
          <a:p>
            <a:pPr lvl="1" indent="0"/>
            <a:r>
              <a:rPr lang="en-US" dirty="0" smtClean="0"/>
              <a:t>Note: All vulnerabilities identified by DSS will be documented, counted, and points subtracted from the Rating Matrix including those “Corrected on the Spot” (COS).</a:t>
            </a:r>
          </a:p>
        </p:txBody>
      </p:sp>
      <p:sp>
        <p:nvSpPr>
          <p:cNvPr id="3" name="Title 2"/>
          <p:cNvSpPr>
            <a:spLocks noGrp="1"/>
          </p:cNvSpPr>
          <p:nvPr>
            <p:ph type="title"/>
          </p:nvPr>
        </p:nvSpPr>
        <p:spPr/>
        <p:txBody>
          <a:bodyPr/>
          <a:lstStyle/>
          <a:p>
            <a:r>
              <a:rPr lang="en-US" dirty="0" smtClean="0"/>
              <a:t>Vulnerabilities (cont’d)</a:t>
            </a:r>
            <a:endParaRPr lang="en-US" dirty="0"/>
          </a:p>
        </p:txBody>
      </p:sp>
      <p:sp>
        <p:nvSpPr>
          <p:cNvPr id="4" name="5-Point Star 3"/>
          <p:cNvSpPr/>
          <p:nvPr/>
        </p:nvSpPr>
        <p:spPr>
          <a:xfrm>
            <a:off x="4419600" y="6096000"/>
            <a:ext cx="2667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221820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Enhancements!</a:t>
            </a:r>
            <a:endParaRPr lang="en-US" dirty="0"/>
          </a:p>
        </p:txBody>
      </p:sp>
      <p:sp>
        <p:nvSpPr>
          <p:cNvPr id="2" name="TextBox 1"/>
          <p:cNvSpPr txBox="1"/>
          <p:nvPr/>
        </p:nvSpPr>
        <p:spPr>
          <a:xfrm>
            <a:off x="304800" y="2743200"/>
            <a:ext cx="8610600" cy="2585323"/>
          </a:xfrm>
          <a:prstGeom prst="rect">
            <a:avLst/>
          </a:prstGeom>
          <a:noFill/>
        </p:spPr>
        <p:txBody>
          <a:bodyPr wrap="square" rtlCol="0">
            <a:spAutoFit/>
          </a:bodyPr>
          <a:lstStyle/>
          <a:p>
            <a:pPr marL="285750" indent="-285750">
              <a:buFont typeface="Wingdings" panose="05000000000000000000" pitchFamily="2" charset="2"/>
              <a:buChar char="v"/>
            </a:pPr>
            <a:r>
              <a:rPr lang="en-US" dirty="0" smtClean="0"/>
              <a:t>An enhancement directly relates to and enhances the protection of classified information </a:t>
            </a:r>
            <a:r>
              <a:rPr lang="en-US" b="1" u="sng" dirty="0" smtClean="0"/>
              <a:t>beyond</a:t>
            </a:r>
            <a:r>
              <a:rPr lang="en-US" dirty="0" smtClean="0"/>
              <a:t> baseline NISPOM standards. </a:t>
            </a:r>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r>
              <a:rPr lang="en-US" dirty="0" smtClean="0"/>
              <a:t>In order for an enhancement to be granted, the facility must meet the baseline NISPOM requirements in that area (no acute or critical vulnerabilities).</a:t>
            </a:r>
          </a:p>
          <a:p>
            <a:pPr marL="285750" indent="-285750">
              <a:buFont typeface="Wingdings" panose="05000000000000000000" pitchFamily="2" charset="2"/>
              <a:buChar char="v"/>
            </a:pPr>
            <a:endParaRPr lang="en-US" dirty="0" smtClean="0"/>
          </a:p>
          <a:p>
            <a:pPr marL="285750" indent="-285750">
              <a:buFont typeface="Wingdings" panose="05000000000000000000" pitchFamily="2" charset="2"/>
              <a:buChar char="v"/>
            </a:pPr>
            <a:r>
              <a:rPr lang="en-US" dirty="0" smtClean="0"/>
              <a:t>The enhancement must be validated at the SVA – usually thru cleared employee interviews.</a:t>
            </a:r>
          </a:p>
          <a:p>
            <a:endParaRPr lang="en-US" dirty="0"/>
          </a:p>
        </p:txBody>
      </p:sp>
    </p:spTree>
    <p:extLst>
      <p:ext uri="{BB962C8B-B14F-4D97-AF65-F5344CB8AC3E}">
        <p14:creationId xmlns:p14="http://schemas.microsoft.com/office/powerpoint/2010/main" val="3072491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Enhancements!</a:t>
            </a:r>
            <a:endParaRPr lang="en-US" dirty="0"/>
          </a:p>
        </p:txBody>
      </p:sp>
      <p:sp>
        <p:nvSpPr>
          <p:cNvPr id="2" name="TextBox 1"/>
          <p:cNvSpPr txBox="1"/>
          <p:nvPr/>
        </p:nvSpPr>
        <p:spPr>
          <a:xfrm>
            <a:off x="304800" y="2743200"/>
            <a:ext cx="8610600" cy="2862322"/>
          </a:xfrm>
          <a:prstGeom prst="rect">
            <a:avLst/>
          </a:prstGeom>
          <a:noFill/>
        </p:spPr>
        <p:txBody>
          <a:bodyPr wrap="square" rtlCol="0">
            <a:spAutoFit/>
          </a:bodyPr>
          <a:lstStyle/>
          <a:p>
            <a:pPr marL="285750" indent="-285750">
              <a:buFont typeface="Wingdings" panose="05000000000000000000" pitchFamily="2" charset="2"/>
              <a:buChar char="v"/>
            </a:pPr>
            <a:r>
              <a:rPr lang="en-US" dirty="0"/>
              <a:t>Don’t get confused between “Best Practices” and “NISP Enhancements</a:t>
            </a:r>
            <a:r>
              <a:rPr lang="en-US" dirty="0" smtClean="0"/>
              <a:t>”!</a:t>
            </a:r>
          </a:p>
          <a:p>
            <a:endParaRPr lang="en-US" dirty="0"/>
          </a:p>
          <a:p>
            <a:pPr marL="742950" lvl="1" indent="-285750">
              <a:buFont typeface="Wingdings" panose="05000000000000000000" pitchFamily="2" charset="2"/>
              <a:buChar char="v"/>
            </a:pPr>
            <a:r>
              <a:rPr lang="en-US" dirty="0"/>
              <a:t>Best Practices are typically where a NISPOM requirement is expanded on or conveyed in unique way but resulting in the same end goal (i.e., adding questions to your annual security briefing is a Best Practice). </a:t>
            </a:r>
            <a:endParaRPr lang="en-US" dirty="0" smtClean="0"/>
          </a:p>
          <a:p>
            <a:pPr lvl="1"/>
            <a:endParaRPr lang="en-US" dirty="0"/>
          </a:p>
          <a:p>
            <a:pPr marL="742950" lvl="1" indent="-285750">
              <a:buFont typeface="Wingdings" panose="05000000000000000000" pitchFamily="2" charset="2"/>
              <a:buChar char="v"/>
            </a:pPr>
            <a:r>
              <a:rPr lang="en-US" dirty="0"/>
              <a:t>Enhancement is something above and beyond what is expected of the facility based on NISPOM requirements (i.e., establishing a monthly newsletter with security updates used company-wide)</a:t>
            </a:r>
          </a:p>
          <a:p>
            <a:endParaRPr lang="en-US" dirty="0"/>
          </a:p>
        </p:txBody>
      </p:sp>
      <p:sp>
        <p:nvSpPr>
          <p:cNvPr id="4" name="5-Point Star 3"/>
          <p:cNvSpPr/>
          <p:nvPr/>
        </p:nvSpPr>
        <p:spPr>
          <a:xfrm>
            <a:off x="4476750" y="6096000"/>
            <a:ext cx="266700"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26784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33400" y="2590800"/>
            <a:ext cx="7848600" cy="3810000"/>
          </a:xfrm>
        </p:spPr>
        <p:txBody>
          <a:bodyPr>
            <a:normAutofit fontScale="70000" lnSpcReduction="20000"/>
          </a:bodyPr>
          <a:lstStyle/>
          <a:p>
            <a:pPr marL="285750" indent="-285750" algn="l">
              <a:buFont typeface="Wingdings" panose="05000000000000000000" pitchFamily="2" charset="2"/>
              <a:buChar char="Ø"/>
            </a:pPr>
            <a:r>
              <a:rPr lang="en-US" dirty="0" smtClean="0"/>
              <a:t>1. Company sponsored events</a:t>
            </a:r>
          </a:p>
          <a:p>
            <a:pPr marL="285750" indent="-285750" algn="l">
              <a:buFont typeface="Wingdings" panose="05000000000000000000" pitchFamily="2" charset="2"/>
              <a:buChar char="Ø"/>
            </a:pPr>
            <a:endParaRPr lang="en-US" dirty="0" smtClean="0"/>
          </a:p>
          <a:p>
            <a:pPr marL="285750" indent="-285750" algn="l">
              <a:buFont typeface="Wingdings" panose="05000000000000000000" pitchFamily="2" charset="2"/>
              <a:buChar char="Ø"/>
            </a:pPr>
            <a:r>
              <a:rPr lang="en-US" dirty="0" smtClean="0"/>
              <a:t>2. Internal educational brochures</a:t>
            </a:r>
          </a:p>
          <a:p>
            <a:pPr marL="285750" indent="-285750" algn="l">
              <a:buFont typeface="Wingdings" panose="05000000000000000000" pitchFamily="2" charset="2"/>
              <a:buChar char="Ø"/>
            </a:pPr>
            <a:endParaRPr lang="en-US" dirty="0" smtClean="0"/>
          </a:p>
          <a:p>
            <a:pPr marL="285750" indent="-285750" algn="l">
              <a:buFont typeface="Wingdings" panose="05000000000000000000" pitchFamily="2" charset="2"/>
              <a:buChar char="Ø"/>
            </a:pPr>
            <a:r>
              <a:rPr lang="en-US" dirty="0" smtClean="0"/>
              <a:t>3. Security staff professionalization</a:t>
            </a:r>
          </a:p>
          <a:p>
            <a:pPr marL="285750" indent="-285750" algn="l">
              <a:buFont typeface="Wingdings" panose="05000000000000000000" pitchFamily="2" charset="2"/>
              <a:buChar char="Ø"/>
            </a:pPr>
            <a:endParaRPr lang="en-US" dirty="0" smtClean="0"/>
          </a:p>
          <a:p>
            <a:pPr marL="285750" indent="-285750" algn="l">
              <a:buFont typeface="Wingdings" panose="05000000000000000000" pitchFamily="2" charset="2"/>
              <a:buChar char="Ø"/>
            </a:pPr>
            <a:r>
              <a:rPr lang="en-US" dirty="0" smtClean="0"/>
              <a:t>4. Information/product sharing</a:t>
            </a:r>
          </a:p>
          <a:p>
            <a:pPr marL="285750" indent="-285750" algn="l">
              <a:buFont typeface="Wingdings" panose="05000000000000000000" pitchFamily="2" charset="2"/>
              <a:buChar char="Ø"/>
            </a:pPr>
            <a:r>
              <a:rPr lang="en-US" dirty="0" smtClean="0"/>
              <a:t> </a:t>
            </a:r>
          </a:p>
          <a:p>
            <a:pPr marL="285750" indent="-285750" algn="l">
              <a:buFont typeface="Wingdings" panose="05000000000000000000" pitchFamily="2" charset="2"/>
              <a:buChar char="Ø"/>
            </a:pPr>
            <a:r>
              <a:rPr lang="en-US" dirty="0" smtClean="0"/>
              <a:t>5. Active membership in security community</a:t>
            </a:r>
          </a:p>
          <a:p>
            <a:pPr marL="285750" indent="-285750" algn="l">
              <a:buFont typeface="Wingdings" panose="05000000000000000000" pitchFamily="2" charset="2"/>
              <a:buChar char="Ø"/>
            </a:pPr>
            <a:endParaRPr lang="en-US" dirty="0" smtClean="0"/>
          </a:p>
          <a:p>
            <a:pPr marL="285750" indent="-285750" algn="l">
              <a:buFont typeface="Wingdings" panose="05000000000000000000" pitchFamily="2" charset="2"/>
              <a:buChar char="Ø"/>
            </a:pPr>
            <a:r>
              <a:rPr lang="en-US" dirty="0" smtClean="0"/>
              <a:t>6. Contractor self-inspection</a:t>
            </a:r>
          </a:p>
          <a:p>
            <a:pPr marL="285750" indent="-285750" algn="l">
              <a:buFont typeface="Wingdings" panose="05000000000000000000" pitchFamily="2" charset="2"/>
              <a:buChar char="Ø"/>
            </a:pPr>
            <a:endParaRPr lang="en-US" dirty="0"/>
          </a:p>
          <a:p>
            <a:pPr marL="285750" indent="-285750" algn="l">
              <a:buFont typeface="Wingdings" panose="05000000000000000000" pitchFamily="2" charset="2"/>
              <a:buChar char="Ø"/>
            </a:pPr>
            <a:r>
              <a:rPr lang="en-US" dirty="0" smtClean="0"/>
              <a:t>7a. Threat </a:t>
            </a:r>
            <a:r>
              <a:rPr lang="en-US" dirty="0"/>
              <a:t>identification &amp; </a:t>
            </a:r>
            <a:r>
              <a:rPr lang="en-US" dirty="0" smtClean="0"/>
              <a:t>management</a:t>
            </a:r>
          </a:p>
          <a:p>
            <a:pPr marL="285750" indent="-285750" algn="l">
              <a:buFont typeface="Wingdings" panose="05000000000000000000" pitchFamily="2" charset="2"/>
              <a:buChar char="Ø"/>
            </a:pPr>
            <a:endParaRPr lang="en-US" dirty="0"/>
          </a:p>
          <a:p>
            <a:pPr marL="285750" indent="-285750" algn="l">
              <a:buFont typeface="Wingdings" panose="05000000000000000000" pitchFamily="2" charset="2"/>
              <a:buChar char="Ø"/>
            </a:pPr>
            <a:r>
              <a:rPr lang="en-US" dirty="0" smtClean="0"/>
              <a:t>7b. Threat mitigation</a:t>
            </a:r>
          </a:p>
          <a:p>
            <a:pPr marL="285750" indent="-285750" algn="l">
              <a:buFont typeface="Wingdings" panose="05000000000000000000" pitchFamily="2" charset="2"/>
              <a:buChar char="Ø"/>
            </a:pPr>
            <a:endParaRPr lang="en-US" dirty="0"/>
          </a:p>
          <a:p>
            <a:pPr marL="285750" indent="-285750" algn="l">
              <a:buFont typeface="Wingdings" panose="05000000000000000000" pitchFamily="2" charset="2"/>
              <a:buChar char="Ø"/>
            </a:pPr>
            <a:r>
              <a:rPr lang="en-US" dirty="0" smtClean="0"/>
              <a:t>8. Foci/international</a:t>
            </a:r>
          </a:p>
          <a:p>
            <a:pPr marL="285750" indent="-285750" algn="l">
              <a:buFont typeface="Wingdings" panose="05000000000000000000" pitchFamily="2" charset="2"/>
              <a:buChar char="Ø"/>
            </a:pPr>
            <a:endParaRPr lang="en-US" dirty="0"/>
          </a:p>
          <a:p>
            <a:pPr marL="285750" indent="-285750" algn="l">
              <a:buFont typeface="Wingdings" panose="05000000000000000000" pitchFamily="2" charset="2"/>
              <a:buChar char="Ø"/>
            </a:pPr>
            <a:r>
              <a:rPr lang="en-US" dirty="0" smtClean="0"/>
              <a:t>9. Classified </a:t>
            </a:r>
            <a:r>
              <a:rPr lang="en-US" dirty="0"/>
              <a:t>material controls/physical </a:t>
            </a:r>
            <a:r>
              <a:rPr lang="en-US" dirty="0" smtClean="0"/>
              <a:t>security</a:t>
            </a:r>
          </a:p>
          <a:p>
            <a:pPr marL="285750" indent="-285750" algn="l">
              <a:buFont typeface="Wingdings" panose="05000000000000000000" pitchFamily="2" charset="2"/>
              <a:buChar char="Ø"/>
            </a:pPr>
            <a:endParaRPr lang="en-US" dirty="0"/>
          </a:p>
          <a:p>
            <a:pPr marL="285750" indent="-285750" algn="l">
              <a:buFont typeface="Wingdings" panose="05000000000000000000" pitchFamily="2" charset="2"/>
              <a:buChar char="Ø"/>
            </a:pPr>
            <a:r>
              <a:rPr lang="en-US" dirty="0" smtClean="0"/>
              <a:t>10. Information </a:t>
            </a:r>
            <a:r>
              <a:rPr lang="en-US" dirty="0"/>
              <a:t>systems</a:t>
            </a:r>
          </a:p>
          <a:p>
            <a:pPr marL="342900" indent="-342900" algn="l">
              <a:buAutoNum type="arabicPeriod"/>
            </a:pPr>
            <a:endParaRPr lang="en-US" dirty="0"/>
          </a:p>
        </p:txBody>
      </p:sp>
      <p:sp>
        <p:nvSpPr>
          <p:cNvPr id="3" name="Title 2"/>
          <p:cNvSpPr>
            <a:spLocks noGrp="1"/>
          </p:cNvSpPr>
          <p:nvPr>
            <p:ph type="title"/>
          </p:nvPr>
        </p:nvSpPr>
        <p:spPr/>
        <p:txBody>
          <a:bodyPr/>
          <a:lstStyle/>
          <a:p>
            <a:r>
              <a:rPr lang="en-US" dirty="0" smtClean="0"/>
              <a:t>10 Categories of Enhancements</a:t>
            </a:r>
            <a:endParaRPr lang="en-US" dirty="0"/>
          </a:p>
        </p:txBody>
      </p:sp>
    </p:spTree>
    <p:extLst>
      <p:ext uri="{BB962C8B-B14F-4D97-AF65-F5344CB8AC3E}">
        <p14:creationId xmlns:p14="http://schemas.microsoft.com/office/powerpoint/2010/main" val="40455837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708</TotalTime>
  <Words>2273</Words>
  <Application>Microsoft Office PowerPoint</Application>
  <PresentationFormat>On-screen Show (4:3)</PresentationFormat>
  <Paragraphs>182</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Civic</vt:lpstr>
      <vt:lpstr>Enhancing Your Way Up the SVA Ladder </vt:lpstr>
      <vt:lpstr>Security Vulnerability Assessment</vt:lpstr>
      <vt:lpstr>Ratings</vt:lpstr>
      <vt:lpstr>PowerPoint Presentation</vt:lpstr>
      <vt:lpstr>Vulnerabilities</vt:lpstr>
      <vt:lpstr>Vulnerabilities (cont’d)</vt:lpstr>
      <vt:lpstr>Enhancements!</vt:lpstr>
      <vt:lpstr>Enhancements!</vt:lpstr>
      <vt:lpstr>10 Categories of Enhancements</vt:lpstr>
      <vt:lpstr>Enhancement defined: In addition to the annual required security refresher briefings, the cleared contractor holds company sponsored events  to promote security awareness among the employees or the community.  Intent of this category is to encourage cleared contractors to actively set time aside highlighting security awareness and education. This should not be a distribution of a paper or email briefing, but rather some type of interactive, in-person activity.  </vt:lpstr>
      <vt:lpstr>Enhancement defined: A security education and awareness program that provides enhanced security education courses or products to employees beyond initial and annual refresher training requirements; i.e., CD/DVD, web based interactive tools, newsletters, security games/contests, international security alert system, etc. Intent of this category is to encourage cleared contractors to generate and distribute relevant security materials to employees who then incorporate the content into their activities </vt:lpstr>
      <vt:lpstr>Enhancement defined: Security staff training exceeds NISPOM and DSS requirements and incorporates that knowledge into NISP administration. Intent of this category is to encourage security program’s key personnel to actively strive to learn more and further their professional security expertise beyond mandatory requirements.  </vt:lpstr>
      <vt:lpstr>Enhancement defined: Facility Security Officer (FSO) provides peer training support within the security community and/or shares security products/services with other cleared contractors outside their corporate family. Intent of this category is to encourage cleared contractors to actively reach out to other cleared contractors to assist those who may not have the expertise or budget and provide them with security products, services, etc.  </vt:lpstr>
      <vt:lpstr>Enhancement defined: Security personnel are members and actively participate with NISP/security-related professional organizations. Intent of this category is to encourage security programs to actively  collaborate with their local security community to identify best practices to implement within their own NISP security programs.  </vt:lpstr>
      <vt:lpstr>Enhancement defined: Contractors sustain a thorough, impactful review of their security posture. Intent of this category is to encourage cleared contractors to maintain an effective, on-going self-review program to analyze and identify any threats or vulnerabilities within their program and coordinate with DSS to address those issues prior to the annual assessment.  </vt:lpstr>
      <vt:lpstr>Enhancement defined: The foreign intelligence threat to cleared contractors is constant and pervasive. The intent of this enhancement is to encourage cleared contractors to build a counterintelligence (CI) focused culture, implementing strategies and processes within their security program to detect, deter, and expeditiously report suspicious contacts (SCR) to DSS.   By way of this enhancement, DSS encourages cleared contractors to develop programs, policies, and processes that identify and proactively thwart foreign attempts across known threat vectors (purchase solicitation, foreign visit and foreign travel, suspicious network activity, academic solicitation, etc.) to acquire classified and sensitive technologies.   Effective threat management and mitigation includes timely identification and reporting of suspicious activities, an understanding the threat environment, agile and authoritative decision making to neutralize or mitigate vulnerabilities and threats, and proactive action to prevent any reoccurrence of a reported  </vt:lpstr>
      <vt:lpstr>Enhancement defined: As a result of the successful execution of Category 7a, Threat Identification and Management, cleared contractors (CC) who have validated vigorous and effective CI programs are more likely to identify foreign intelligence targeting of their technology. By way of this enhancement, DSS encourages CCs to directly engage with thwarting illegal attempts to acquire classified and sensitive technologies and support law enforcement and intelligence efforts to neutralize the threat. For this enhancement credit, the CC must have provided suspicious contact reporting to DSS resulting in the:   • Initiation of investigations or activities by Other Government Agencies within the evaluation period.  • Cleared facility must be awarded Category 7a enhancement, Threat Identification and Management, during the same assessment to qualify for this enhancement.   </vt:lpstr>
      <vt:lpstr>Enhancement defined: Cleared contractor implements additional effective procedures to mitigate risk to export controlled items and/or FOCI. Intent of this category is to encourage cleared contractors to implement an enhanced export control program increasing the effectiveness. For FOCI mitigated facilities, intent is to encourage activities above mitigation instrument requirements to further minimize foreign influence at the facility.  </vt:lpstr>
      <vt:lpstr>Enhancement defined: Facility has deployed an enhanced process for managing classified information and/or has implemented additional Physical Security measures, with built-in features to identify anomalies. Intent of this category is to encourage security programs to maximize the protection and accountability of classified material on-site by implementing effective processes, regardless of quantity of classified holdings.  </vt:lpstr>
      <vt:lpstr>Enhancement defined: Incorporating process enhancements and leveraging tools to expand the overall security posture of accredited information systems. Intent of this category is to encourage security programs to maximize protection of classified information on IS.  </vt:lpstr>
      <vt:lpstr>Recap</vt:lpstr>
      <vt:lpstr>Questions?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Enhancing Your Way Up the SVA Ladder</dc:title>
  <dc:creator>Diane Moulton</dc:creator>
  <cp:lastModifiedBy>D Burke</cp:lastModifiedBy>
  <cp:revision>46</cp:revision>
  <dcterms:created xsi:type="dcterms:W3CDTF">2016-02-21T18:40:33Z</dcterms:created>
  <dcterms:modified xsi:type="dcterms:W3CDTF">2016-03-30T14:28:50Z</dcterms:modified>
</cp:coreProperties>
</file>